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07" r:id="rId3"/>
    <p:sldId id="318" r:id="rId4"/>
    <p:sldId id="428" r:id="rId5"/>
    <p:sldId id="319" r:id="rId6"/>
    <p:sldId id="324" r:id="rId7"/>
    <p:sldId id="321" r:id="rId8"/>
    <p:sldId id="327" r:id="rId9"/>
    <p:sldId id="328" r:id="rId10"/>
    <p:sldId id="432" r:id="rId11"/>
    <p:sldId id="329" r:id="rId12"/>
    <p:sldId id="433" r:id="rId13"/>
    <p:sldId id="323" r:id="rId14"/>
    <p:sldId id="434" r:id="rId15"/>
    <p:sldId id="325" r:id="rId16"/>
    <p:sldId id="330" r:id="rId17"/>
    <p:sldId id="339" r:id="rId18"/>
    <p:sldId id="326" r:id="rId19"/>
    <p:sldId id="340" r:id="rId20"/>
    <p:sldId id="331" r:id="rId21"/>
    <p:sldId id="338" r:id="rId22"/>
    <p:sldId id="435" r:id="rId23"/>
    <p:sldId id="341" r:id="rId24"/>
    <p:sldId id="333" r:id="rId25"/>
    <p:sldId id="436" r:id="rId26"/>
    <p:sldId id="334" r:id="rId27"/>
    <p:sldId id="342" r:id="rId28"/>
    <p:sldId id="336" r:id="rId29"/>
    <p:sldId id="448" r:id="rId30"/>
    <p:sldId id="447" r:id="rId31"/>
    <p:sldId id="337" r:id="rId32"/>
    <p:sldId id="343" r:id="rId33"/>
    <p:sldId id="356" r:id="rId34"/>
    <p:sldId id="449" r:id="rId35"/>
    <p:sldId id="344" r:id="rId36"/>
    <p:sldId id="450" r:id="rId37"/>
    <p:sldId id="345" r:id="rId38"/>
    <p:sldId id="346" r:id="rId39"/>
    <p:sldId id="347" r:id="rId40"/>
    <p:sldId id="350" r:id="rId41"/>
    <p:sldId id="352" r:id="rId42"/>
    <p:sldId id="353" r:id="rId43"/>
    <p:sldId id="437" r:id="rId44"/>
    <p:sldId id="309" r:id="rId45"/>
    <p:sldId id="438" r:id="rId46"/>
    <p:sldId id="360" r:id="rId47"/>
    <p:sldId id="439" r:id="rId48"/>
    <p:sldId id="358" r:id="rId49"/>
    <p:sldId id="429" r:id="rId50"/>
    <p:sldId id="451" r:id="rId51"/>
    <p:sldId id="452" r:id="rId52"/>
    <p:sldId id="361" r:id="rId53"/>
    <p:sldId id="363" r:id="rId54"/>
    <p:sldId id="362" r:id="rId55"/>
    <p:sldId id="367" r:id="rId56"/>
    <p:sldId id="453" r:id="rId57"/>
    <p:sldId id="364" r:id="rId58"/>
    <p:sldId id="440" r:id="rId59"/>
    <p:sldId id="454" r:id="rId60"/>
    <p:sldId id="355" r:id="rId61"/>
    <p:sldId id="455" r:id="rId62"/>
    <p:sldId id="430" r:id="rId63"/>
    <p:sldId id="348" r:id="rId64"/>
    <p:sldId id="365" r:id="rId65"/>
    <p:sldId id="359" r:id="rId66"/>
    <p:sldId id="311" r:id="rId67"/>
    <p:sldId id="312" r:id="rId68"/>
    <p:sldId id="368" r:id="rId69"/>
    <p:sldId id="369" r:id="rId70"/>
    <p:sldId id="313" r:id="rId71"/>
    <p:sldId id="371" r:id="rId72"/>
    <p:sldId id="335" r:id="rId73"/>
    <p:sldId id="426" r:id="rId74"/>
    <p:sldId id="458" r:id="rId75"/>
    <p:sldId id="457" r:id="rId76"/>
    <p:sldId id="456" r:id="rId77"/>
    <p:sldId id="442" r:id="rId78"/>
    <p:sldId id="427" r:id="rId79"/>
    <p:sldId id="314" r:id="rId80"/>
    <p:sldId id="293" r:id="rId81"/>
    <p:sldId id="306" r:id="rId82"/>
    <p:sldId id="444" r:id="rId83"/>
    <p:sldId id="443" r:id="rId84"/>
    <p:sldId id="445" r:id="rId85"/>
    <p:sldId id="446" r:id="rId86"/>
    <p:sldId id="441" r:id="rId87"/>
    <p:sldId id="431" r:id="rId8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73366" autoAdjust="0"/>
  </p:normalViewPr>
  <p:slideViewPr>
    <p:cSldViewPr snapToGrid="0">
      <p:cViewPr varScale="1">
        <p:scale>
          <a:sx n="81" d="100"/>
          <a:sy n="81" d="100"/>
        </p:scale>
        <p:origin x="1974" y="84"/>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21/03/2024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21/03/2024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111827"/>
                </a:solidFill>
                <a:effectLst/>
                <a:latin typeface="Charter"/>
              </a:rPr>
              <a:t>Em [1], </a:t>
            </a:r>
            <a:r>
              <a:rPr lang="en-US" b="0" i="0" dirty="0" err="1">
                <a:solidFill>
                  <a:srgbClr val="111827"/>
                </a:solidFill>
                <a:effectLst/>
                <a:latin typeface="Charter"/>
              </a:rPr>
              <a:t>os</a:t>
            </a:r>
            <a:r>
              <a:rPr lang="en-US" b="0" i="0" dirty="0">
                <a:solidFill>
                  <a:srgbClr val="111827"/>
                </a:solidFill>
                <a:effectLst/>
                <a:latin typeface="Charter"/>
              </a:rPr>
              <a:t> </a:t>
            </a:r>
            <a:r>
              <a:rPr lang="en-US" b="0" i="0" dirty="0" err="1">
                <a:solidFill>
                  <a:srgbClr val="111827"/>
                </a:solidFill>
                <a:effectLst/>
                <a:latin typeface="Charter"/>
              </a:rPr>
              <a:t>autores</a:t>
            </a:r>
            <a:r>
              <a:rPr lang="en-US" b="0" i="0" dirty="0">
                <a:solidFill>
                  <a:srgbClr val="111827"/>
                </a:solidFill>
                <a:effectLst/>
                <a:latin typeface="Charter"/>
              </a:rPr>
              <a:t> </a:t>
            </a:r>
            <a:r>
              <a:rPr lang="en-US" b="0" i="0" dirty="0" err="1">
                <a:solidFill>
                  <a:srgbClr val="111827"/>
                </a:solidFill>
                <a:effectLst/>
                <a:latin typeface="Charter"/>
              </a:rPr>
              <a:t>fixam</a:t>
            </a:r>
            <a:r>
              <a:rPr lang="en-US" b="0" i="0" dirty="0">
                <a:solidFill>
                  <a:srgbClr val="111827"/>
                </a:solidFill>
                <a:effectLst/>
                <a:latin typeface="Charter"/>
              </a:rPr>
              <a:t> a </a:t>
            </a:r>
            <a:r>
              <a:rPr lang="en-US" b="0" i="0" dirty="0" err="1">
                <a:solidFill>
                  <a:srgbClr val="111827"/>
                </a:solidFill>
                <a:effectLst/>
                <a:latin typeface="Charter"/>
              </a:rPr>
              <a:t>matriz</a:t>
            </a:r>
            <a:r>
              <a:rPr lang="en-US" b="0" i="0" dirty="0">
                <a:solidFill>
                  <a:srgbClr val="111827"/>
                </a:solidFill>
                <a:effectLst/>
                <a:latin typeface="Charter"/>
              </a:rPr>
              <a:t> de </a:t>
            </a:r>
            <a:r>
              <a:rPr lang="en-US" b="0" i="0" dirty="0" err="1">
                <a:solidFill>
                  <a:srgbClr val="111827"/>
                </a:solidFill>
                <a:effectLst/>
                <a:latin typeface="Charter"/>
              </a:rPr>
              <a:t>covariância</a:t>
            </a:r>
            <a:r>
              <a:rPr lang="en-US" b="0" i="0" dirty="0">
                <a:solidFill>
                  <a:srgbClr val="111827"/>
                </a:solidFill>
                <a:effectLst/>
                <a:latin typeface="Charter"/>
              </a:rPr>
              <a:t> para </a:t>
            </a:r>
            <a:r>
              <a:rPr lang="en-US" b="0" i="0" dirty="0" err="1">
                <a:solidFill>
                  <a:srgbClr val="111827"/>
                </a:solidFill>
                <a:effectLst/>
                <a:latin typeface="Charter"/>
              </a:rPr>
              <a:t>facilitar</a:t>
            </a:r>
            <a:r>
              <a:rPr lang="en-US" b="0" i="0" dirty="0">
                <a:solidFill>
                  <a:srgbClr val="111827"/>
                </a:solidFill>
                <a:effectLst/>
                <a:latin typeface="Charter"/>
              </a:rPr>
              <a:t> o </a:t>
            </a:r>
            <a:r>
              <a:rPr lang="en-US" b="0" i="0" dirty="0" err="1">
                <a:solidFill>
                  <a:srgbClr val="111827"/>
                </a:solidFill>
                <a:effectLst/>
                <a:latin typeface="Charter"/>
              </a:rPr>
              <a:t>treinamento</a:t>
            </a:r>
            <a:r>
              <a:rPr lang="en-US" b="0" i="0" dirty="0">
                <a:solidFill>
                  <a:srgbClr val="111827"/>
                </a:solidFill>
                <a:effectLst/>
                <a:latin typeface="Charter"/>
              </a:rPr>
              <a:t>, mas </a:t>
            </a:r>
            <a:r>
              <a:rPr lang="en-US" b="0" i="0" dirty="0" err="1">
                <a:solidFill>
                  <a:srgbClr val="111827"/>
                </a:solidFill>
                <a:effectLst/>
                <a:latin typeface="Charter"/>
              </a:rPr>
              <a:t>em</a:t>
            </a:r>
            <a:r>
              <a:rPr lang="en-US" b="0" i="0" dirty="0">
                <a:solidFill>
                  <a:srgbClr val="111827"/>
                </a:solidFill>
                <a:effectLst/>
                <a:latin typeface="Charter"/>
              </a:rPr>
              <a:t> https://openreview.net/pdf?id=-NEXDKk8gZ, a rede neural </a:t>
            </a:r>
            <a:r>
              <a:rPr lang="en-US" b="0" i="0" dirty="0" err="1">
                <a:solidFill>
                  <a:srgbClr val="111827"/>
                </a:solidFill>
                <a:effectLst/>
                <a:latin typeface="Charter"/>
              </a:rPr>
              <a:t>também</a:t>
            </a:r>
            <a:r>
              <a:rPr lang="en-US" b="0" i="0" dirty="0">
                <a:solidFill>
                  <a:srgbClr val="111827"/>
                </a:solidFill>
                <a:effectLst/>
                <a:latin typeface="Charter"/>
              </a:rPr>
              <a:t> </a:t>
            </a:r>
            <a:r>
              <a:rPr lang="en-US" b="0" i="0" dirty="0" err="1">
                <a:solidFill>
                  <a:srgbClr val="111827"/>
                </a:solidFill>
                <a:effectLst/>
                <a:latin typeface="Charter"/>
              </a:rPr>
              <a:t>aprende</a:t>
            </a:r>
            <a:r>
              <a:rPr lang="en-US" b="0" i="0" dirty="0">
                <a:solidFill>
                  <a:srgbClr val="111827"/>
                </a:solidFill>
                <a:effectLst/>
                <a:latin typeface="Charter"/>
              </a:rPr>
              <a:t> a </a:t>
            </a:r>
            <a:r>
              <a:rPr lang="en-US" b="0" i="0" dirty="0" err="1">
                <a:solidFill>
                  <a:srgbClr val="111827"/>
                </a:solidFill>
                <a:effectLst/>
                <a:latin typeface="Charter"/>
              </a:rPr>
              <a:t>variância</a:t>
            </a:r>
            <a:r>
              <a:rPr lang="en-US" b="0" i="0" dirty="0">
                <a:solidFill>
                  <a:srgbClr val="111827"/>
                </a:solidFill>
                <a:effectLst/>
                <a:latin typeface="Charter"/>
              </a:rPr>
              <a:t> junto com a media.</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20277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Explicação detalhada sobre como esse termo é calculado é dada em </a:t>
            </a:r>
          </a:p>
          <a:p>
            <a:r>
              <a:rPr lang="pt-BR" dirty="0"/>
              <a:t>[1] https://aman.ai/primers/ai/diffusion-models/</a:t>
            </a:r>
          </a:p>
          <a:p>
            <a:r>
              <a:rPr lang="pt-BR" dirty="0"/>
              <a:t>[2] https://www.assemblyai.com/blog/diffusion-models-for-machine-learning-introduction/</a:t>
            </a:r>
          </a:p>
          <a:p>
            <a:r>
              <a:rPr lang="pt-BR" dirty="0"/>
              <a:t>[3] https://arxiv.org/pdf/2006.11239.pdf</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33</a:t>
            </a:fld>
            <a:endParaRPr lang="pt-BR"/>
          </a:p>
        </p:txBody>
      </p:sp>
    </p:spTree>
    <p:extLst>
      <p:ext uri="{BB962C8B-B14F-4D97-AF65-F5344CB8AC3E}">
        <p14:creationId xmlns:p14="http://schemas.microsoft.com/office/powerpoint/2010/main" val="125011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Alright, so there's one more extra detail. So </a:t>
            </a:r>
          </a:p>
          <a:p>
            <a:r>
              <a:rPr lang="en-US" dirty="0"/>
              <a:t>right now you have your neural network that's predicting </a:t>
            </a:r>
          </a:p>
          <a:p>
            <a:r>
              <a:rPr lang="en-US" dirty="0"/>
              <a:t>noise from your original noise sample. You subtract </a:t>
            </a:r>
          </a:p>
          <a:p>
            <a:r>
              <a:rPr lang="en-US" dirty="0"/>
              <a:t>it out. Great. And you get something a little </a:t>
            </a:r>
          </a:p>
          <a:p>
            <a:r>
              <a:rPr lang="en-US" dirty="0"/>
              <a:t>bit more sprite-like. </a:t>
            </a:r>
          </a:p>
          <a:p>
            <a:r>
              <a:rPr lang="en-US" dirty="0"/>
              <a:t>But the thing is, this neural network </a:t>
            </a:r>
          </a:p>
          <a:p>
            <a:r>
              <a:rPr lang="en-US" dirty="0"/>
              <a:t>expects this noisy sample, this normally distributed </a:t>
            </a:r>
          </a:p>
          <a:p>
            <a:r>
              <a:rPr lang="en-US" dirty="0"/>
              <a:t>noisy sample as input. </a:t>
            </a:r>
          </a:p>
          <a:p>
            <a:r>
              <a:rPr lang="en-US" dirty="0"/>
              <a:t>And once you've denoised it like this, it's no </a:t>
            </a:r>
          </a:p>
          <a:p>
            <a:r>
              <a:rPr lang="en-US" dirty="0"/>
              <a:t>longer distributed in that way. </a:t>
            </a:r>
          </a:p>
          <a:p>
            <a:r>
              <a:rPr lang="en-US" dirty="0"/>
              <a:t>So actually what you have to do after </a:t>
            </a:r>
          </a:p>
          <a:p>
            <a:r>
              <a:rPr lang="en-US" dirty="0"/>
              <a:t>each step and before each next step is </a:t>
            </a:r>
          </a:p>
          <a:p>
            <a:r>
              <a:rPr lang="en-US" dirty="0"/>
              <a:t>to add in additional noise that's scaled based on what time step you're at, </a:t>
            </a:r>
          </a:p>
          <a:p>
            <a:r>
              <a:rPr lang="en-US" dirty="0"/>
              <a:t>to get passed in as the next sample, the next </a:t>
            </a:r>
          </a:p>
          <a:p>
            <a:r>
              <a:rPr lang="en-US" dirty="0"/>
              <a:t>iteration into your trained neural network. And empirically, </a:t>
            </a:r>
          </a:p>
          <a:p>
            <a:r>
              <a:rPr lang="en-US" dirty="0"/>
              <a:t>this actually helps stabilize the </a:t>
            </a:r>
          </a:p>
          <a:p>
            <a:r>
              <a:rPr lang="en-US" dirty="0"/>
              <a:t>neural network so it doesn't collapse to something that's close to the </a:t>
            </a:r>
          </a:p>
          <a:p>
            <a:r>
              <a:rPr lang="en-US" dirty="0"/>
              <a:t>average of the data set. Meaning it doesn't look like this thing </a:t>
            </a:r>
          </a:p>
          <a:p>
            <a:r>
              <a:rPr lang="en-US" dirty="0"/>
              <a:t>on the left. When we don't add that noise back in, </a:t>
            </a:r>
          </a:p>
          <a:p>
            <a:r>
              <a:rPr lang="en-US" dirty="0"/>
              <a:t>the neural network just produces these average looking blobs </a:t>
            </a:r>
          </a:p>
          <a:p>
            <a:r>
              <a:rPr lang="en-US" dirty="0"/>
              <a:t>of sprites versus when we go </a:t>
            </a:r>
          </a:p>
          <a:p>
            <a:r>
              <a:rPr lang="en-US" dirty="0"/>
              <a:t>add it back in, it actually is able to produce these beautiful images </a:t>
            </a:r>
          </a:p>
          <a:p>
            <a:r>
              <a:rPr lang="en-US" dirty="0"/>
              <a:t>of sprites. </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39</a:t>
            </a:fld>
            <a:endParaRPr lang="pt-BR"/>
          </a:p>
        </p:txBody>
      </p:sp>
    </p:spTree>
    <p:extLst>
      <p:ext uri="{BB962C8B-B14F-4D97-AF65-F5344CB8AC3E}">
        <p14:creationId xmlns:p14="http://schemas.microsoft.com/office/powerpoint/2010/main" val="290207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286895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26774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91288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AE57-F77D-EAF3-13BA-605725424B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3DA6341-6F48-C7E4-894A-22BA17943A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4C1770-44E0-517E-C15B-ABB17874DC54}"/>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D856D63A-79C0-87FB-D0FC-FE648D004FFA}"/>
              </a:ext>
            </a:extLst>
          </p:cNvPr>
          <p:cNvSpPr>
            <a:spLocks noGrp="1"/>
          </p:cNvSpPr>
          <p:nvPr>
            <p:ph type="sldNum" sz="quarter" idx="5"/>
          </p:nvPr>
        </p:nvSpPr>
        <p:spPr/>
        <p:txBody>
          <a:bodyPr/>
          <a:lstStyle/>
          <a:p>
            <a:fld id="{6FC8D850-966F-45A6-8DE7-15B891E7D40D}" type="slidenum">
              <a:rPr lang="pt-BR" smtClean="0"/>
              <a:t>52</a:t>
            </a:fld>
            <a:endParaRPr lang="pt-BR"/>
          </a:p>
        </p:txBody>
      </p:sp>
    </p:spTree>
    <p:extLst>
      <p:ext uri="{BB962C8B-B14F-4D97-AF65-F5344CB8AC3E}">
        <p14:creationId xmlns:p14="http://schemas.microsoft.com/office/powerpoint/2010/main" val="222721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53</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4693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216740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65</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https://www.sabrepc.com/blog/Deep-Learning-and-AI/gans-vs-diffusion-models</a:t>
            </a:r>
          </a:p>
          <a:p>
            <a:r>
              <a:rPr lang="pt-BR" dirty="0"/>
              <a:t>[2] </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66</a:t>
            </a:fld>
            <a:endParaRPr lang="pt-BR"/>
          </a:p>
        </p:txBody>
      </p:sp>
    </p:spTree>
    <p:extLst>
      <p:ext uri="{BB962C8B-B14F-4D97-AF65-F5344CB8AC3E}">
        <p14:creationId xmlns:p14="http://schemas.microsoft.com/office/powerpoint/2010/main" val="275920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[2] https://github.com/zz4fap/How-Diffusion-Models-Work</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73</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934341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74</a:t>
            </a:fld>
            <a:endParaRPr lang="pt-BR"/>
          </a:p>
        </p:txBody>
      </p:sp>
    </p:spTree>
    <p:extLst>
      <p:ext uri="{BB962C8B-B14F-4D97-AF65-F5344CB8AC3E}">
        <p14:creationId xmlns:p14="http://schemas.microsoft.com/office/powerpoint/2010/main" val="3365468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F1F1F"/>
                </a:solidFill>
                <a:effectLst/>
                <a:latin typeface="Google Sans"/>
              </a:rPr>
              <a:t>As camadas residuais concentram-se em aprender apenas as diferenças entre a entrada e a saída desejada.</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com sprites”,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75</a:t>
            </a:fld>
            <a:endParaRPr lang="pt-BR"/>
          </a:p>
        </p:txBody>
      </p:sp>
    </p:spTree>
    <p:extLst>
      <p:ext uri="{BB962C8B-B14F-4D97-AF65-F5344CB8AC3E}">
        <p14:creationId xmlns:p14="http://schemas.microsoft.com/office/powerpoint/2010/main" val="212522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a:t>
            </a:r>
            <a:r>
              <a:rPr lang="pt-BR"/>
              <a:t>com sprites”, </a:t>
            </a:r>
            <a:r>
              <a:rPr lang="pt-BR" dirty="0"/>
              <a:t>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76</a:t>
            </a:fld>
            <a:endParaRPr lang="pt-BR"/>
          </a:p>
        </p:txBody>
      </p:sp>
    </p:spTree>
    <p:extLst>
      <p:ext uri="{BB962C8B-B14F-4D97-AF65-F5344CB8AC3E}">
        <p14:creationId xmlns:p14="http://schemas.microsoft.com/office/powerpoint/2010/main" val="33119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https://colab.research.google.com/github/zz4fap/tp558-adv-ml/blob/master/examples/diffusion_model/Context/Colab_Diffusion_Model_Context.ipynb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77</a:t>
            </a:fld>
            <a:endParaRPr lang="pt-BR"/>
          </a:p>
        </p:txBody>
      </p:sp>
    </p:spTree>
    <p:extLst>
      <p:ext uri="{BB962C8B-B14F-4D97-AF65-F5344CB8AC3E}">
        <p14:creationId xmlns:p14="http://schemas.microsoft.com/office/powerpoint/2010/main" val="415752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79</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76520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6216-6E0E-1E9F-5312-4CF65C7E3E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AD0764-F4CA-FFF9-AF48-7FD007846B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80E7D57-838A-3D66-714B-1B1FBB6DE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panose="02000000000000000000" pitchFamily="2" charset="0"/>
              </a:rPr>
              <a:t>Recall that a Markov chain is a stochastic model that describes a sequence of possible events where the probability of each event only depends on the state of the previous event. Markov chains are used to calculate the probability of an event occurring by considering it as a state transitioning to another state or a state transitioning to the same state as before. The defining characteristic of a Markov chain is that no matter how the process arrived at its present state, the possible future states are fixed.</a:t>
            </a:r>
          </a:p>
          <a:p>
            <a:endParaRPr lang="pt-BR" dirty="0"/>
          </a:p>
        </p:txBody>
      </p:sp>
      <p:sp>
        <p:nvSpPr>
          <p:cNvPr id="4" name="Espaço Reservado para Número de Slide 3">
            <a:extLst>
              <a:ext uri="{FF2B5EF4-FFF2-40B4-BE49-F238E27FC236}">
                <a16:creationId xmlns:a16="http://schemas.microsoft.com/office/drawing/2014/main" id="{6ED64337-03BB-8713-3C66-B3555091B145}"/>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4810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Referencias</a:t>
            </a:r>
          </a:p>
          <a:p>
            <a:r>
              <a:rPr lang="pt-BR" dirty="0"/>
              <a:t>[1] https://theaisummer.com/diffusion-models/</a:t>
            </a:r>
          </a:p>
          <a:p>
            <a:r>
              <a:rPr lang="pt-BR" dirty="0"/>
              <a:t>[2] https://lilianweng.github.io/posts/2021-07-11-diffusion-models/</a:t>
            </a:r>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79786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dirty="0"/>
              <a:t>[1] https://theaisummer.com/diffusion-models/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26235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https://en.wikipedia.org/wiki/Diffusion_model</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81598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21/03/2024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21/03/2024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20.png"/><Relationship Id="rId4" Type="http://schemas.openxmlformats.org/officeDocument/2006/relationships/image" Target="../media/image49.png"/><Relationship Id="rId9" Type="http://schemas.openxmlformats.org/officeDocument/2006/relationships/image" Target="../media/image510.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hyperlink" Target="https://colab.research.google.com/github/zz4fap/tp558-adv-ml/blob/master/examples/diffusion_model/Sampling/Colab_Diffusion_Model_Sampling.ipynb" TargetMode="External"/><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colab.research.google.com/github/zz4fap/tp558-adv-ml/blob/master/examples/diffusion_model/Context/Colab_Diffusion_Model_Context.ipynb" TargetMode="External"/><Relationship Id="rId4" Type="http://schemas.openxmlformats.org/officeDocument/2006/relationships/hyperlink" Target="https://colab.research.google.com/github/zz4fap/tp558-adv-ml/blob/master/examples/diffusion_model/Training/Colab_Diffusion_Model_Training.ipynb" TargetMode="External"/><Relationship Id="rId9"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forms.gle/SebV3FHsG9rNSY9dA"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arxiv.org/abs/2208.11970" TargetMode="External"/><Relationship Id="rId3" Type="http://schemas.openxmlformats.org/officeDocument/2006/relationships/hyperlink" Target="https://arxiv.org/abs/2006.11239" TargetMode="External"/><Relationship Id="rId7" Type="http://schemas.openxmlformats.org/officeDocument/2006/relationships/hyperlink" Target="https://arxiv.org/abs/2112.1075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arxiv.org/abs/2105.05233" TargetMode="External"/><Relationship Id="rId5" Type="http://schemas.openxmlformats.org/officeDocument/2006/relationships/hyperlink" Target="https://arxiv.org/abs/2010.02502" TargetMode="External"/><Relationship Id="rId4" Type="http://schemas.openxmlformats.org/officeDocument/2006/relationships/hyperlink" Target="https://arxiv.org/abs/1505.0459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b="1" i="1" dirty="0"/>
              <a:t>Diffusion Models</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rtlCol="0">
            <a:spAutoFit/>
          </a:bodyPr>
          <a:lstStyle/>
          <a:p>
            <a:r>
              <a:rPr lang="pt-BR" sz="2000" dirty="0"/>
              <a:t>Felipe Augusto Pereira de Figueiredo</a:t>
            </a:r>
          </a:p>
          <a:p>
            <a:r>
              <a:rPr lang="pt-BR" dirty="0"/>
              <a:t>felipe.figueiredo@inatel.br</a:t>
            </a: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BE7CA-91EC-F239-B20D-28261EAD6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2F6789-35E6-A08B-F47B-B3B2DA971A21}"/>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3A1FC2E-D976-2C74-EDA1-69171E2B0F4F}"/>
                  </a:ext>
                </a:extLst>
              </p:cNvPr>
              <p:cNvSpPr>
                <a:spLocks noGrp="1"/>
              </p:cNvSpPr>
              <p:nvPr>
                <p:ph idx="1"/>
              </p:nvPr>
            </p:nvSpPr>
            <p:spPr>
              <a:xfrm>
                <a:off x="5532120" y="1825624"/>
                <a:ext cx="6521334" cy="5032375"/>
              </a:xfrm>
            </p:spPr>
            <p:txBody>
              <a:bodyPr>
                <a:normAutofit/>
              </a:bodyPr>
              <a:lstStyle/>
              <a:p>
                <a:r>
                  <a:rPr lang="pt-BR" dirty="0"/>
                  <a:t>Um modelo que pode </a:t>
                </a:r>
                <a:r>
                  <a:rPr lang="pt-BR" b="1" i="1" dirty="0">
                    <a:solidFill>
                      <a:srgbClr val="7030A0"/>
                    </a:solidFill>
                  </a:rPr>
                  <a:t>desfazer a difusão</a:t>
                </a:r>
                <a:r>
                  <a:rPr lang="pt-BR" dirty="0"/>
                  <a:t> pode então ser usado para extrair amostras da distribuição original, </a:t>
                </a:r>
                <a14:m>
                  <m:oMath xmlns:m="http://schemas.openxmlformats.org/officeDocument/2006/math">
                    <m:r>
                      <a:rPr lang="pt-BR" b="0" i="1" smtClean="0">
                        <a:latin typeface="Cambria Math" panose="02040503050406030204" pitchFamily="18" charset="0"/>
                      </a:rPr>
                      <m:t>𝑞</m:t>
                    </m:r>
                  </m:oMath>
                </a14:m>
                <a:r>
                  <a:rPr lang="pt-BR" dirty="0"/>
                  <a:t>.</a:t>
                </a:r>
              </a:p>
              <a:p>
                <a:r>
                  <a:rPr lang="pt-BR" dirty="0"/>
                  <a:t>Ou seja, o modelo </a:t>
                </a:r>
                <a:r>
                  <a:rPr lang="pt-BR" b="1" i="1" dirty="0">
                    <a:solidFill>
                      <a:srgbClr val="7030A0"/>
                    </a:solidFill>
                  </a:rPr>
                  <a:t>remove o ruído</a:t>
                </a:r>
                <a:r>
                  <a:rPr lang="pt-BR" dirty="0"/>
                  <a:t> de uma amostra </a:t>
                </a:r>
                <a:r>
                  <a:rPr lang="pt-BR" b="1" i="1" dirty="0">
                    <a:solidFill>
                      <a:srgbClr val="7030A0"/>
                    </a:solidFill>
                  </a:rPr>
                  <a:t>até que reste apenas valores retirados de distribuição original</a:t>
                </a:r>
                <a:r>
                  <a:rPr lang="pt-BR" dirty="0"/>
                  <a:t>, </a:t>
                </a:r>
                <a14:m>
                  <m:oMath xmlns:m="http://schemas.openxmlformats.org/officeDocument/2006/math">
                    <m:r>
                      <a:rPr lang="pt-BR" b="0" i="1" smtClean="0">
                        <a:latin typeface="Cambria Math" panose="02040503050406030204" pitchFamily="18" charset="0"/>
                      </a:rPr>
                      <m:t>𝑞</m:t>
                    </m:r>
                  </m:oMath>
                </a14:m>
                <a:r>
                  <a:rPr lang="pt-BR" dirty="0"/>
                  <a:t>.</a:t>
                </a:r>
              </a:p>
            </p:txBody>
          </p:sp>
        </mc:Choice>
        <mc:Fallback xmlns="">
          <p:sp>
            <p:nvSpPr>
              <p:cNvPr id="3" name="Espaço Reservado para Conteúdo 2">
                <a:extLst>
                  <a:ext uri="{FF2B5EF4-FFF2-40B4-BE49-F238E27FC236}">
                    <a16:creationId xmlns:a16="http://schemas.microsoft.com/office/drawing/2014/main" id="{73A1FC2E-D976-2C74-EDA1-69171E2B0F4F}"/>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3087"/>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53EBF316-CD6A-24B1-7606-8FD47650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18" y="1926322"/>
            <a:ext cx="3516850" cy="3928313"/>
          </a:xfrm>
          <a:prstGeom prst="rect">
            <a:avLst/>
          </a:prstGeom>
        </p:spPr>
      </p:pic>
    </p:spTree>
    <p:extLst>
      <p:ext uri="{BB962C8B-B14F-4D97-AF65-F5344CB8AC3E}">
        <p14:creationId xmlns:p14="http://schemas.microsoft.com/office/powerpoint/2010/main" val="60519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ACF6-BF32-A5F3-5FAE-2F12E2F12A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C96454-3BB0-8826-62D0-2A2CC69C04FB}"/>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BDC805-828B-F2F5-D5A7-10BBEAF92073}"/>
                  </a:ext>
                </a:extLst>
              </p:cNvPr>
              <p:cNvSpPr>
                <a:spLocks noGrp="1"/>
              </p:cNvSpPr>
              <p:nvPr>
                <p:ph idx="1"/>
              </p:nvPr>
            </p:nvSpPr>
            <p:spPr>
              <a:xfrm>
                <a:off x="5532120" y="1825624"/>
                <a:ext cx="6521334" cy="5032375"/>
              </a:xfrm>
            </p:spPr>
            <p:txBody>
              <a:bodyPr>
                <a:normAutofit/>
              </a:bodyPr>
              <a:lstStyle/>
              <a:p>
                <a:r>
                  <a:rPr lang="pt-BR" dirty="0"/>
                  <a:t>Isto é estudado na </a:t>
                </a:r>
                <a:r>
                  <a:rPr lang="pt-BR" b="1" i="1" dirty="0"/>
                  <a:t>termodinâmica de não equilíbrio</a:t>
                </a:r>
                <a:r>
                  <a:rPr lang="pt-BR" dirty="0"/>
                  <a:t>, pois a distribuição inicial, </a:t>
                </a:r>
                <a14:m>
                  <m:oMath xmlns:m="http://schemas.openxmlformats.org/officeDocument/2006/math">
                    <m:r>
                      <a:rPr lang="pt-BR" b="0" i="1" smtClean="0">
                        <a:latin typeface="Cambria Math" panose="02040503050406030204" pitchFamily="18" charset="0"/>
                      </a:rPr>
                      <m:t>𝑞</m:t>
                    </m:r>
                  </m:oMath>
                </a14:m>
                <a:r>
                  <a:rPr lang="pt-BR" dirty="0"/>
                  <a:t>, </a:t>
                </a:r>
                <a:r>
                  <a:rPr lang="pt-BR" b="1" i="1" dirty="0">
                    <a:solidFill>
                      <a:srgbClr val="7030A0"/>
                    </a:solidFill>
                  </a:rPr>
                  <a:t>não está em equilíbrio</a:t>
                </a:r>
                <a:r>
                  <a:rPr lang="pt-BR" dirty="0"/>
                  <a:t>, ao contrário da distribuição final, </a:t>
                </a: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a:t>
                </a:r>
              </a:p>
              <a:p>
                <a:r>
                  <a:rPr lang="pt-BR" dirty="0"/>
                  <a:t>A distribuição de equilíbrio é a distribuição Gaussiana.</a:t>
                </a:r>
              </a:p>
            </p:txBody>
          </p:sp>
        </mc:Choice>
        <mc:Fallback xmlns="">
          <p:sp>
            <p:nvSpPr>
              <p:cNvPr id="3" name="Espaço Reservado para Conteúdo 2">
                <a:extLst>
                  <a:ext uri="{FF2B5EF4-FFF2-40B4-BE49-F238E27FC236}">
                    <a16:creationId xmlns:a16="http://schemas.microsoft.com/office/drawing/2014/main" id="{ABBDC805-828B-F2F5-D5A7-10BBEAF92073}"/>
                  </a:ext>
                </a:extLst>
              </p:cNvPr>
              <p:cNvSpPr>
                <a:spLocks noGrp="1" noRot="1" noChangeAspect="1" noMove="1" noResize="1" noEditPoints="1" noAdjustHandles="1" noChangeArrowheads="1" noChangeShapeType="1" noTextEdit="1"/>
              </p:cNvSpPr>
              <p:nvPr>
                <p:ph idx="1"/>
              </p:nvPr>
            </p:nvSpPr>
            <p:spPr>
              <a:xfrm>
                <a:off x="5532120" y="1825624"/>
                <a:ext cx="6521334" cy="5032375"/>
              </a:xfrm>
              <a:blipFill>
                <a:blip r:embed="rId2"/>
                <a:stretch>
                  <a:fillRect l="-1684" t="-1937" r="-2619"/>
                </a:stretch>
              </a:blipFill>
            </p:spPr>
            <p:txBody>
              <a:bodyPr/>
              <a:lstStyle/>
              <a:p>
                <a:r>
                  <a:rPr lang="pt-BR">
                    <a:noFill/>
                  </a:rPr>
                  <a:t> </a:t>
                </a:r>
              </a:p>
            </p:txBody>
          </p:sp>
        </mc:Fallback>
      </mc:AlternateContent>
      <p:pic>
        <p:nvPicPr>
          <p:cNvPr id="20" name="Imagem 19">
            <a:extLst>
              <a:ext uri="{FF2B5EF4-FFF2-40B4-BE49-F238E27FC236}">
                <a16:creationId xmlns:a16="http://schemas.microsoft.com/office/drawing/2014/main" id="{9F036BB5-A991-360F-964F-D41E1DD0C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06" y="1972042"/>
            <a:ext cx="3516850" cy="3928313"/>
          </a:xfrm>
          <a:prstGeom prst="rect">
            <a:avLst/>
          </a:prstGeom>
        </p:spPr>
      </p:pic>
    </p:spTree>
    <p:extLst>
      <p:ext uri="{BB962C8B-B14F-4D97-AF65-F5344CB8AC3E}">
        <p14:creationId xmlns:p14="http://schemas.microsoft.com/office/powerpoint/2010/main" val="24067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7CC4-BCEE-7A2A-2DA5-D28CF535F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160F64-D2C3-E076-5070-B142A0D1331E}"/>
              </a:ext>
            </a:extLst>
          </p:cNvPr>
          <p:cNvSpPr>
            <a:spLocks noGrp="1"/>
          </p:cNvSpPr>
          <p:nvPr>
            <p:ph type="title"/>
          </p:nvPr>
        </p:nvSpPr>
        <p:spPr/>
        <p:txBody>
          <a:bodyPr/>
          <a:lstStyle/>
          <a:p>
            <a:r>
              <a:rPr lang="pt-BR" dirty="0"/>
              <a:t>Termodinâmica de não equilíbrio</a:t>
            </a:r>
          </a:p>
        </p:txBody>
      </p:sp>
      <p:sp>
        <p:nvSpPr>
          <p:cNvPr id="3" name="Espaço Reservado para Conteúdo 2">
            <a:extLst>
              <a:ext uri="{FF2B5EF4-FFF2-40B4-BE49-F238E27FC236}">
                <a16:creationId xmlns:a16="http://schemas.microsoft.com/office/drawing/2014/main" id="{911A90D2-71D8-881F-E0B4-91A59D059285}"/>
              </a:ext>
            </a:extLst>
          </p:cNvPr>
          <p:cNvSpPr>
            <a:spLocks noGrp="1"/>
          </p:cNvSpPr>
          <p:nvPr>
            <p:ph idx="1"/>
          </p:nvPr>
        </p:nvSpPr>
        <p:spPr>
          <a:xfrm>
            <a:off x="5797296" y="1825624"/>
            <a:ext cx="6256158" cy="5032375"/>
          </a:xfrm>
        </p:spPr>
        <p:txBody>
          <a:bodyPr>
            <a:normAutofit/>
          </a:bodyPr>
          <a:lstStyle/>
          <a:p>
            <a:r>
              <a:rPr lang="pt-BR" dirty="0"/>
              <a:t>A distribuição inicial estando fora do equilíbrio, se difunde em direção à distribuição de equilíbrio.</a:t>
            </a:r>
          </a:p>
          <a:p>
            <a:r>
              <a:rPr lang="pt-BR" dirty="0"/>
              <a:t>O objetivo dos modelos de difusão é </a:t>
            </a:r>
            <a:r>
              <a:rPr lang="pt-BR" b="1" i="1" dirty="0">
                <a:solidFill>
                  <a:srgbClr val="7030A0"/>
                </a:solidFill>
              </a:rPr>
              <a:t>aprender um processo reverso de difusão</a:t>
            </a:r>
            <a:r>
              <a:rPr lang="pt-BR" dirty="0"/>
              <a:t> que gere a </a:t>
            </a:r>
            <a:r>
              <a:rPr lang="pt-BR" b="1" i="1" dirty="0">
                <a:solidFill>
                  <a:srgbClr val="7030A0"/>
                </a:solidFill>
              </a:rPr>
              <a:t>distribuição de probabilidade</a:t>
            </a:r>
            <a:r>
              <a:rPr lang="pt-BR" dirty="0"/>
              <a:t> de um determinado conjunto de dados </a:t>
            </a:r>
            <a:r>
              <a:rPr lang="pt-BR" b="1" i="1" dirty="0">
                <a:solidFill>
                  <a:schemeClr val="accent2"/>
                </a:solidFill>
              </a:rPr>
              <a:t>a partir apenas de amostras ruidosas</a:t>
            </a:r>
            <a:r>
              <a:rPr lang="pt-BR" dirty="0"/>
              <a:t>.</a:t>
            </a:r>
          </a:p>
        </p:txBody>
      </p:sp>
      <p:pic>
        <p:nvPicPr>
          <p:cNvPr id="20" name="Imagem 19">
            <a:extLst>
              <a:ext uri="{FF2B5EF4-FFF2-40B4-BE49-F238E27FC236}">
                <a16:creationId xmlns:a16="http://schemas.microsoft.com/office/drawing/2014/main" id="{33A45E27-C096-E36D-32AC-2890373B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8" y="1825624"/>
            <a:ext cx="3516850" cy="3928313"/>
          </a:xfrm>
          <a:prstGeom prst="rect">
            <a:avLst/>
          </a:prstGeom>
        </p:spPr>
      </p:pic>
    </p:spTree>
    <p:extLst>
      <p:ext uri="{BB962C8B-B14F-4D97-AF65-F5344CB8AC3E}">
        <p14:creationId xmlns:p14="http://schemas.microsoft.com/office/powerpoint/2010/main" val="360669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0985-125E-46C0-FF54-DBA29C1B9B5A}"/>
              </a:ext>
            </a:extLst>
          </p:cNvPr>
          <p:cNvSpPr>
            <a:spLocks noGrp="1"/>
          </p:cNvSpPr>
          <p:nvPr>
            <p:ph type="title"/>
          </p:nvPr>
        </p:nvSpPr>
        <p:spPr/>
        <p:txBody>
          <a:bodyPr/>
          <a:lstStyle/>
          <a:p>
            <a:r>
              <a:rPr lang="pt-BR" dirty="0"/>
              <a:t>Modelos de difusão</a:t>
            </a:r>
          </a:p>
        </p:txBody>
      </p:sp>
      <p:sp>
        <p:nvSpPr>
          <p:cNvPr id="3" name="Espaço Reservado para Conteúdo 2">
            <a:extLst>
              <a:ext uri="{FF2B5EF4-FFF2-40B4-BE49-F238E27FC236}">
                <a16:creationId xmlns:a16="http://schemas.microsoft.com/office/drawing/2014/main" id="{35C2D5F3-121D-15C7-0FE4-AA7B01400723}"/>
              </a:ext>
            </a:extLst>
          </p:cNvPr>
          <p:cNvSpPr>
            <a:spLocks noGrp="1"/>
          </p:cNvSpPr>
          <p:nvPr>
            <p:ph idx="1"/>
          </p:nvPr>
        </p:nvSpPr>
        <p:spPr>
          <a:xfrm>
            <a:off x="6553944" y="1825624"/>
            <a:ext cx="5508745" cy="5032375"/>
          </a:xfrm>
        </p:spPr>
        <p:txBody>
          <a:bodyPr>
            <a:normAutofit/>
          </a:bodyPr>
          <a:lstStyle/>
          <a:p>
            <a:r>
              <a:rPr lang="pt-BR" dirty="0"/>
              <a:t>Um </a:t>
            </a:r>
            <a:r>
              <a:rPr lang="pt-BR" b="1" i="1" dirty="0">
                <a:solidFill>
                  <a:srgbClr val="7030A0"/>
                </a:solidFill>
              </a:rPr>
              <a:t>modelo de difusão consiste</a:t>
            </a:r>
            <a:r>
              <a:rPr lang="pt-BR" dirty="0"/>
              <a:t> em um </a:t>
            </a:r>
            <a:r>
              <a:rPr lang="pt-BR" b="1" i="1" dirty="0">
                <a:solidFill>
                  <a:srgbClr val="7030A0"/>
                </a:solidFill>
              </a:rPr>
              <a:t>processo direto</a:t>
            </a:r>
            <a:r>
              <a:rPr lang="pt-BR" dirty="0"/>
              <a:t> (ou difusão), no qual um dado (e.g., uma imagem) tem ruído adicionado a ele progressivamente, e um </a:t>
            </a:r>
            <a:r>
              <a:rPr lang="pt-BR" b="1" i="1" dirty="0">
                <a:solidFill>
                  <a:srgbClr val="7030A0"/>
                </a:solidFill>
              </a:rPr>
              <a:t>processo reverso</a:t>
            </a:r>
            <a:r>
              <a:rPr lang="pt-BR" dirty="0"/>
              <a:t> (ou difusão reversa), no qual o ruído é transformado novamente em um amostra da distribuição alvo.</a:t>
            </a:r>
          </a:p>
        </p:txBody>
      </p:sp>
      <p:pic>
        <p:nvPicPr>
          <p:cNvPr id="1026" name="Picture 2" descr="Diffusion Models Made Easy. Understanding the Basics of Denoising… | by J.  Rafid Siddiqui, PhD | Towards Data Science">
            <a:extLst>
              <a:ext uri="{FF2B5EF4-FFF2-40B4-BE49-F238E27FC236}">
                <a16:creationId xmlns:a16="http://schemas.microsoft.com/office/drawing/2014/main" id="{EAAB0BFD-A0CA-4C35-212C-DE5EA8F4AE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6" r="8607"/>
          <a:stretch/>
        </p:blipFill>
        <p:spPr bwMode="auto">
          <a:xfrm>
            <a:off x="651854" y="2270230"/>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EE23-E7BC-409E-EC4B-204FCFE12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918436-E85D-F71E-8D89-AFEB08D46341}"/>
              </a:ext>
            </a:extLst>
          </p:cNvPr>
          <p:cNvSpPr>
            <a:spLocks noGrp="1"/>
          </p:cNvSpPr>
          <p:nvPr>
            <p:ph type="title"/>
          </p:nvPr>
        </p:nvSpPr>
        <p:spPr/>
        <p:txBody>
          <a:bodyPr/>
          <a:lstStyle/>
          <a:p>
            <a:r>
              <a:rPr lang="pt-BR" dirty="0"/>
              <a:t>Modelos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8CE8EC-7DBF-FCFB-8E69-5945DD89C7C7}"/>
                  </a:ext>
                </a:extLst>
              </p:cNvPr>
              <p:cNvSpPr>
                <a:spLocks noGrp="1"/>
              </p:cNvSpPr>
              <p:nvPr>
                <p:ph idx="1"/>
              </p:nvPr>
            </p:nvSpPr>
            <p:spPr>
              <a:xfrm>
                <a:off x="6553945" y="1825624"/>
                <a:ext cx="5508745" cy="5032375"/>
              </a:xfrm>
            </p:spPr>
            <p:txBody>
              <a:bodyPr>
                <a:normAutofit/>
              </a:bodyPr>
              <a:lstStyle/>
              <a:p>
                <a:r>
                  <a:rPr lang="pt-BR" dirty="0"/>
                  <a:t>Na prática, ele é formulado usando uma cadeia de Markov de </a:t>
                </a:r>
                <a14:m>
                  <m:oMath xmlns:m="http://schemas.openxmlformats.org/officeDocument/2006/math">
                    <m:r>
                      <a:rPr lang="pt-BR" b="0" i="1" smtClean="0">
                        <a:latin typeface="Cambria Math" panose="02040503050406030204" pitchFamily="18" charset="0"/>
                      </a:rPr>
                      <m:t>𝑇</m:t>
                    </m:r>
                  </m:oMath>
                </a14:m>
                <a:r>
                  <a:rPr lang="pt-BR" dirty="0"/>
                  <a:t> passos. </a:t>
                </a:r>
              </a:p>
              <a:p>
                <a:pPr lvl="1">
                  <a:buFont typeface="Wingdings" panose="05000000000000000000" pitchFamily="2" charset="2"/>
                  <a:buChar char="§"/>
                </a:pPr>
                <a:r>
                  <a:rPr lang="pt-BR" dirty="0"/>
                  <a:t>Em uma cadeia de Markov, cada </a:t>
                </a:r>
                <a:r>
                  <a:rPr lang="pt-BR" b="1" i="1" dirty="0">
                    <a:solidFill>
                      <a:srgbClr val="00B050"/>
                    </a:solidFill>
                  </a:rPr>
                  <a:t>passo (ou estado) depende apenas do anterior</a:t>
                </a:r>
                <a:r>
                  <a:rPr lang="pt-BR" dirty="0"/>
                  <a:t>.</a:t>
                </a:r>
              </a:p>
              <a:p>
                <a:r>
                  <a:rPr lang="pt-BR" dirty="0"/>
                  <a:t>Por essa razão, as probabilidades são condicionais.</a:t>
                </a:r>
              </a:p>
              <a:p>
                <a:r>
                  <a:rPr lang="pt-BR" dirty="0"/>
                  <a:t>Veremos na sequência como funcionam os processos direto e reverso de difusão.</a:t>
                </a:r>
              </a:p>
            </p:txBody>
          </p:sp>
        </mc:Choice>
        <mc:Fallback xmlns="">
          <p:sp>
            <p:nvSpPr>
              <p:cNvPr id="3" name="Espaço Reservado para Conteúdo 2">
                <a:extLst>
                  <a:ext uri="{FF2B5EF4-FFF2-40B4-BE49-F238E27FC236}">
                    <a16:creationId xmlns:a16="http://schemas.microsoft.com/office/drawing/2014/main" id="{EC8CE8EC-7DBF-FCFB-8E69-5945DD89C7C7}"/>
                  </a:ext>
                </a:extLst>
              </p:cNvPr>
              <p:cNvSpPr>
                <a:spLocks noGrp="1" noRot="1" noChangeAspect="1" noMove="1" noResize="1" noEditPoints="1" noAdjustHandles="1" noChangeArrowheads="1" noChangeShapeType="1" noTextEdit="1"/>
              </p:cNvSpPr>
              <p:nvPr>
                <p:ph idx="1"/>
              </p:nvPr>
            </p:nvSpPr>
            <p:spPr>
              <a:xfrm>
                <a:off x="6553945" y="1825624"/>
                <a:ext cx="5508745" cy="5032375"/>
              </a:xfrm>
              <a:blipFill>
                <a:blip r:embed="rId3"/>
                <a:stretch>
                  <a:fillRect l="-1991" t="-1937" r="-3097"/>
                </a:stretch>
              </a:blipFill>
            </p:spPr>
            <p:txBody>
              <a:bodyPr/>
              <a:lstStyle/>
              <a:p>
                <a:r>
                  <a:rPr lang="pt-BR">
                    <a:noFill/>
                  </a:rPr>
                  <a:t> </a:t>
                </a:r>
              </a:p>
            </p:txBody>
          </p:sp>
        </mc:Fallback>
      </mc:AlternateContent>
      <p:pic>
        <p:nvPicPr>
          <p:cNvPr id="1026" name="Picture 2" descr="Diffusion Models Made Easy. Understanding the Basics of Denoising… | by J.  Rafid Siddiqui, PhD | Towards Data Science">
            <a:extLst>
              <a:ext uri="{FF2B5EF4-FFF2-40B4-BE49-F238E27FC236}">
                <a16:creationId xmlns:a16="http://schemas.microsoft.com/office/drawing/2014/main" id="{1C197F51-7F62-A867-7E81-EC6D11F9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16" r="8607"/>
          <a:stretch/>
        </p:blipFill>
        <p:spPr bwMode="auto">
          <a:xfrm>
            <a:off x="485926" y="2197078"/>
            <a:ext cx="5508745"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1A50E-AD26-D944-BCCA-CEC2CE30DDBF}"/>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D2BD8ED-B485-A047-26BC-E359BE2E1408}"/>
                  </a:ext>
                </a:extLst>
              </p:cNvPr>
              <p:cNvSpPr>
                <a:spLocks noGrp="1"/>
              </p:cNvSpPr>
              <p:nvPr>
                <p:ph idx="1"/>
              </p:nvPr>
            </p:nvSpPr>
            <p:spPr>
              <a:xfrm>
                <a:off x="838199" y="1825624"/>
                <a:ext cx="11215255" cy="5032375"/>
              </a:xfrm>
            </p:spPr>
            <p:txBody>
              <a:bodyPr>
                <a:normAutofit/>
              </a:bodyPr>
              <a:lstStyle/>
              <a:p>
                <a:r>
                  <a:rPr lang="pt-BR" dirty="0"/>
                  <a:t>Dado uma amostra de dados retirada de uma distribuição de dados real,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vamos definir um processo de </a:t>
                </a:r>
                <a:r>
                  <a:rPr lang="pt-BR" b="1" i="1" dirty="0">
                    <a:solidFill>
                      <a:srgbClr val="7030A0"/>
                    </a:solidFill>
                  </a:rPr>
                  <a:t>difusão direta</a:t>
                </a:r>
                <a:r>
                  <a:rPr lang="pt-BR" dirty="0"/>
                  <a:t> no qual adicionamos uma pequena quantidade de ruído gaussiano à amostra em </a:t>
                </a:r>
                <a14:m>
                  <m:oMath xmlns:m="http://schemas.openxmlformats.org/officeDocument/2006/math">
                    <m:r>
                      <a:rPr lang="pt-BR" b="0" i="1" smtClean="0">
                        <a:latin typeface="Cambria Math" panose="02040503050406030204" pitchFamily="18" charset="0"/>
                      </a:rPr>
                      <m:t>𝑇</m:t>
                    </m:r>
                  </m:oMath>
                </a14:m>
                <a:r>
                  <a:rPr lang="pt-BR" dirty="0"/>
                  <a:t> </a:t>
                </a:r>
                <a:r>
                  <a:rPr lang="pt-BR" b="1" i="1" dirty="0"/>
                  <a:t>passos</a:t>
                </a:r>
                <a:r>
                  <a:rPr lang="pt-BR" dirty="0"/>
                  <a:t>, produzindo uma sequência de amostras ruidosas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pPr lvl="1">
                  <a:buFont typeface="Wingdings" panose="05000000000000000000" pitchFamily="2" charset="2"/>
                  <a:buChar char="§"/>
                </a:pPr>
                <a14:m>
                  <m:oMath xmlns:m="http://schemas.openxmlformats.org/officeDocument/2006/math">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𝒙</m:t>
                    </m:r>
                    <m:r>
                      <a:rPr lang="pt-BR" b="0" i="1" smtClean="0">
                        <a:latin typeface="Cambria Math" panose="02040503050406030204" pitchFamily="18" charset="0"/>
                        <a:ea typeface="Cambria Math" panose="02040503050406030204" pitchFamily="18" charset="0"/>
                      </a:rPr>
                      <m:t>)</m:t>
                    </m:r>
                  </m:oMath>
                </a14:m>
                <a:r>
                  <a:rPr lang="pt-BR" dirty="0"/>
                  <a:t> é a distribuição de probabilidade a ser aprendida, ou seja, a distribuição alvo.</a:t>
                </a:r>
              </a:p>
              <a:p>
                <a:r>
                  <a:rPr lang="pt-BR" dirty="0"/>
                  <a:t>Os </a:t>
                </a:r>
                <a:r>
                  <a:rPr lang="pt-BR" b="1" i="1" dirty="0"/>
                  <a:t>tamanhos dos passos </a:t>
                </a:r>
                <a:r>
                  <a:rPr lang="pt-BR" dirty="0"/>
                  <a:t>são controlados por um conjunto de variâncias, </a:t>
                </a:r>
                <a14:m>
                  <m:oMath xmlns:m="http://schemas.openxmlformats.org/officeDocument/2006/math">
                    <m:sSubSup>
                      <m:sSubSupPr>
                        <m:ctrlPr>
                          <a:rPr lang="pt-BR" i="1" smtClean="0">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0, 1</m:t>
                                </m:r>
                              </m:e>
                            </m:d>
                          </m:e>
                        </m:d>
                      </m:e>
                      <m:sub>
                        <m: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sSubSup>
                  </m:oMath>
                </a14:m>
                <a:r>
                  <a:rPr lang="pt-BR" dirty="0"/>
                  <a:t>.</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 ser constante ou variar ao longo dos passos até </a:t>
                </a:r>
                <a14:m>
                  <m:oMath xmlns:m="http://schemas.openxmlformats.org/officeDocument/2006/math">
                    <m:r>
                      <a:rPr lang="pt-BR" i="1">
                        <a:latin typeface="Cambria Math" panose="02040503050406030204" pitchFamily="18" charset="0"/>
                      </a:rPr>
                      <m:t>𝑇</m:t>
                    </m:r>
                  </m:oMath>
                </a14:m>
                <a:r>
                  <a:rPr lang="pt-BR" dirty="0"/>
                  <a:t>. </a:t>
                </a:r>
              </a:p>
              <a:p>
                <a:pPr lvl="1">
                  <a:buFont typeface="Wingdings" panose="05000000000000000000" pitchFamily="2" charset="2"/>
                  <a:buChar char="§"/>
                </a:pPr>
                <a:r>
                  <a:rPr lang="pt-BR" dirty="0"/>
                  <a:t>Entretanto, resultados mostram que variar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ao longo do tempo produz resultados melhores: variação linear, quadrática, </a:t>
                </a:r>
                <a:r>
                  <a:rPr lang="pt-BR" dirty="0" err="1"/>
                  <a:t>cossenoidal</a:t>
                </a:r>
                <a:r>
                  <a:rPr lang="pt-BR" dirty="0"/>
                  <a:t>, etc. [1].</a:t>
                </a:r>
              </a:p>
              <a:p>
                <a:r>
                  <a:rPr lang="pt-BR" dirty="0"/>
                  <a:t>A variação do valor de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garante que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b="1" i="1" dirty="0">
                    <a:solidFill>
                      <a:srgbClr val="7030A0"/>
                    </a:solidFill>
                  </a:rPr>
                  <a:t>tenha praticamente uma distribuição Gaussiana isotrópica</a:t>
                </a:r>
                <a:r>
                  <a:rPr lang="pt-BR" dirty="0"/>
                  <a:t> para </a:t>
                </a:r>
                <a14:m>
                  <m:oMath xmlns:m="http://schemas.openxmlformats.org/officeDocument/2006/math">
                    <m:r>
                      <a:rPr lang="pt-BR" i="1">
                        <a:latin typeface="Cambria Math" panose="02040503050406030204" pitchFamily="18" charset="0"/>
                      </a:rPr>
                      <m:t>𝑇</m:t>
                    </m:r>
                  </m:oMath>
                </a14:m>
                <a:r>
                  <a:rPr lang="pt-BR" dirty="0"/>
                  <a:t> suficientemente grande.</a:t>
                </a:r>
              </a:p>
            </p:txBody>
          </p:sp>
        </mc:Choice>
        <mc:Fallback xmlns="">
          <p:sp>
            <p:nvSpPr>
              <p:cNvPr id="3" name="Espaço Reservado para Conteúdo 2">
                <a:extLst>
                  <a:ext uri="{FF2B5EF4-FFF2-40B4-BE49-F238E27FC236}">
                    <a16:creationId xmlns:a16="http://schemas.microsoft.com/office/drawing/2014/main" id="{6D2BD8ED-B485-A047-26BC-E359BE2E1408}"/>
                  </a:ext>
                </a:extLst>
              </p:cNvPr>
              <p:cNvSpPr>
                <a:spLocks noGrp="1" noRot="1" noChangeAspect="1" noMove="1" noResize="1" noEditPoints="1" noAdjustHandles="1" noChangeArrowheads="1" noChangeShapeType="1" noTextEdit="1"/>
              </p:cNvSpPr>
              <p:nvPr>
                <p:ph idx="1"/>
              </p:nvPr>
            </p:nvSpPr>
            <p:spPr>
              <a:xfrm>
                <a:off x="838199" y="1825624"/>
                <a:ext cx="11215255" cy="5032375"/>
              </a:xfrm>
              <a:blipFill>
                <a:blip r:embed="rId3"/>
                <a:stretch>
                  <a:fillRect l="-924" t="-1937" r="-924" b="-1453"/>
                </a:stretch>
              </a:blipFill>
            </p:spPr>
            <p:txBody>
              <a:bodyPr/>
              <a:lstStyle/>
              <a:p>
                <a:r>
                  <a:rPr lang="pt-BR">
                    <a:noFill/>
                  </a:rPr>
                  <a:t> </a:t>
                </a:r>
              </a:p>
            </p:txBody>
          </p:sp>
        </mc:Fallback>
      </mc:AlternateContent>
    </p:spTree>
    <p:extLst>
      <p:ext uri="{BB962C8B-B14F-4D97-AF65-F5344CB8AC3E}">
        <p14:creationId xmlns:p14="http://schemas.microsoft.com/office/powerpoint/2010/main" val="74493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FA5D-D1D2-5EFF-B6B8-409022B5EA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A1249-54EC-4DC4-BDF2-E2E114E934F5}"/>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7BF9E59-E172-DE50-DBF6-335F6EFB8B04}"/>
                  </a:ext>
                </a:extLst>
              </p:cNvPr>
              <p:cNvSpPr>
                <a:spLocks noGrp="1"/>
              </p:cNvSpPr>
              <p:nvPr>
                <p:ph idx="1"/>
              </p:nvPr>
            </p:nvSpPr>
            <p:spPr>
              <a:xfrm>
                <a:off x="838198" y="1825624"/>
                <a:ext cx="11353801" cy="5032375"/>
              </a:xfrm>
            </p:spPr>
            <p:txBody>
              <a:bodyPr>
                <a:normAutofit/>
              </a:bodyPr>
              <a:lstStyle/>
              <a:p>
                <a:r>
                  <a:rPr lang="pt-BR" dirty="0"/>
                  <a:t>Em cada passo, </a:t>
                </a:r>
                <a14:m>
                  <m:oMath xmlns:m="http://schemas.openxmlformats.org/officeDocument/2006/math">
                    <m:r>
                      <a:rPr lang="pt-BR" i="1">
                        <a:latin typeface="Cambria Math" panose="02040503050406030204" pitchFamily="18" charset="0"/>
                      </a:rPr>
                      <m:t>𝑡</m:t>
                    </m:r>
                  </m:oMath>
                </a14:m>
                <a:r>
                  <a:rPr lang="pt-BR" dirty="0"/>
                  <a:t>, da cadeia de Markov adicionamos ruído gaussiano com variância </a:t>
                </a: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gerando uma nova variável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a:t>
                </a:r>
                <a:r>
                  <a:rPr lang="pt-BR" b="1" i="1" dirty="0">
                    <a:solidFill>
                      <a:srgbClr val="7030A0"/>
                    </a:solidFill>
                  </a:rPr>
                  <a:t>distribuição condicional</a:t>
                </a:r>
              </a:p>
              <a:p>
                <a:pPr marL="0" indent="0">
                  <a:buNone/>
                </a:pPr>
                <a14:m>
                  <m:oMathPara xmlns:m="http://schemas.openxmlformats.org/officeDocument/2006/math">
                    <m:oMathParaPr>
                      <m:jc m:val="center"/>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b="0" i="1" smtClean="0">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b="0" dirty="0">
                  <a:ea typeface="Cambria Math" panose="02040503050406030204" pitchFamily="18" charset="0"/>
                </a:endParaRPr>
              </a:p>
              <a:p>
                <a:pPr marL="0" indent="0">
                  <a:buNone/>
                </a:pPr>
                <a:r>
                  <a:rPr lang="pt-BR" dirty="0"/>
                  <a:t>onde</a:t>
                </a:r>
                <a14:m>
                  <m:oMath xmlns:m="http://schemas.openxmlformats.org/officeDocument/2006/math">
                    <m:r>
                      <a:rPr lang="pt-BR" b="0" i="0" smtClean="0">
                        <a:latin typeface="Cambria Math" panose="02040503050406030204" pitchFamily="18" charset="0"/>
                        <a:ea typeface="Cambria Math" panose="02040503050406030204" pitchFamily="18" charset="0"/>
                      </a:rPr>
                      <m:t> </m:t>
                    </m:r>
                    <m:r>
                      <a:rPr lang="pt-BR" b="1" i="1">
                        <a:latin typeface="Cambria Math" panose="02040503050406030204" pitchFamily="18" charset="0"/>
                        <a:ea typeface="Cambria Math" panose="02040503050406030204" pitchFamily="18" charset="0"/>
                      </a:rPr>
                      <m:t>𝝐</m:t>
                    </m:r>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marL="0" indent="0">
                  <a:buNone/>
                </a:pPr>
                <a:endParaRPr lang="pt-BR" dirty="0"/>
              </a:p>
              <a:p>
                <a:pPr marL="0" indent="0">
                  <a:buNone/>
                </a:pP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27BF9E59-E172-DE50-DBF6-335F6EFB8B04}"/>
                  </a:ext>
                </a:extLst>
              </p:cNvPr>
              <p:cNvSpPr>
                <a:spLocks noGrp="1" noRot="1" noChangeAspect="1" noMove="1" noResize="1" noEditPoints="1" noAdjustHandles="1" noChangeArrowheads="1" noChangeShapeType="1" noTextEdit="1"/>
              </p:cNvSpPr>
              <p:nvPr>
                <p:ph idx="1"/>
              </p:nvPr>
            </p:nvSpPr>
            <p:spPr>
              <a:xfrm>
                <a:off x="838198" y="1825624"/>
                <a:ext cx="11353801" cy="5032375"/>
              </a:xfrm>
              <a:blipFill>
                <a:blip r:embed="rId2"/>
                <a:stretch>
                  <a:fillRect l="-1074" t="-1937"/>
                </a:stretch>
              </a:blipFill>
            </p:spPr>
            <p:txBody>
              <a:bodyPr/>
              <a:lstStyle/>
              <a:p>
                <a:r>
                  <a:rPr lang="pt-BR">
                    <a:noFill/>
                  </a:rPr>
                  <a:t> </a:t>
                </a:r>
              </a:p>
            </p:txBody>
          </p:sp>
        </mc:Fallback>
      </mc:AlternateContent>
      <p:pic>
        <p:nvPicPr>
          <p:cNvPr id="2050" name="Picture 2">
            <a:extLst>
              <a:ext uri="{FF2B5EF4-FFF2-40B4-BE49-F238E27FC236}">
                <a16:creationId xmlns:a16="http://schemas.microsoft.com/office/drawing/2014/main" id="{4D068D61-5719-1DAA-5B99-B77DEB59A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30" y="4175760"/>
            <a:ext cx="8317739"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082F2-E407-996C-0328-690130303B5C}"/>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A3D6D1-4889-31F0-AD30-8687E0C47099}"/>
                  </a:ext>
                </a:extLst>
              </p:cNvPr>
              <p:cNvSpPr>
                <a:spLocks noGrp="1"/>
              </p:cNvSpPr>
              <p:nvPr>
                <p:ph idx="1"/>
              </p:nvPr>
            </p:nvSpPr>
            <p:spPr>
              <a:xfrm>
                <a:off x="6410960" y="1825624"/>
                <a:ext cx="5659120" cy="5032375"/>
              </a:xfrm>
            </p:spPr>
            <p:txBody>
              <a:bodyPr/>
              <a:lstStyle/>
              <a:p>
                <a:r>
                  <a:rPr lang="pt-BR" dirty="0"/>
                  <a:t>A amostra de dados,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0</m:t>
                        </m:r>
                      </m:sub>
                    </m:sSub>
                  </m:oMath>
                </a14:m>
                <a:r>
                  <a:rPr lang="pt-BR" dirty="0"/>
                  <a:t>, perde gradualmente suas características distinguíveis à medida que o passo se torna maior. </a:t>
                </a:r>
              </a:p>
              <a:p>
                <a:r>
                  <a:rPr lang="pt-BR" dirty="0"/>
                  <a:t>Eventualmente, quando </a:t>
                </a:r>
                <a14:m>
                  <m:oMath xmlns:m="http://schemas.openxmlformats.org/officeDocument/2006/math">
                    <m:r>
                      <a:rPr lang="pt-BR" b="0" i="1" smtClean="0">
                        <a:latin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rPr>
                      <m:t> </m:t>
                    </m:r>
                  </m:oMath>
                </a14:m>
                <a:r>
                  <a:rPr lang="pt-BR" dirty="0"/>
                  <a:t>é equivalente a uma distribuição Gaussiana isotrópica.</a:t>
                </a:r>
              </a:p>
            </p:txBody>
          </p:sp>
        </mc:Choice>
        <mc:Fallback xmlns="">
          <p:sp>
            <p:nvSpPr>
              <p:cNvPr id="3" name="Espaço Reservado para Conteúdo 2">
                <a:extLst>
                  <a:ext uri="{FF2B5EF4-FFF2-40B4-BE49-F238E27FC236}">
                    <a16:creationId xmlns:a16="http://schemas.microsoft.com/office/drawing/2014/main" id="{59A3D6D1-4889-31F0-AD30-8687E0C47099}"/>
                  </a:ext>
                </a:extLst>
              </p:cNvPr>
              <p:cNvSpPr>
                <a:spLocks noGrp="1" noRot="1" noChangeAspect="1" noMove="1" noResize="1" noEditPoints="1" noAdjustHandles="1" noChangeArrowheads="1" noChangeShapeType="1" noTextEdit="1"/>
              </p:cNvSpPr>
              <p:nvPr>
                <p:ph idx="1"/>
              </p:nvPr>
            </p:nvSpPr>
            <p:spPr>
              <a:xfrm>
                <a:off x="6410960" y="1825624"/>
                <a:ext cx="5659120" cy="5032375"/>
              </a:xfrm>
              <a:blipFill>
                <a:blip r:embed="rId2"/>
                <a:stretch>
                  <a:fillRect l="-1940" t="-1937" r="-226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E9561CB3-E367-BC23-34E4-26F821E9907A}"/>
              </a:ext>
            </a:extLst>
          </p:cNvPr>
          <p:cNvPicPr>
            <a:picLocks noChangeAspect="1"/>
          </p:cNvPicPr>
          <p:nvPr/>
        </p:nvPicPr>
        <p:blipFill>
          <a:blip r:embed="rId3"/>
          <a:stretch>
            <a:fillRect/>
          </a:stretch>
        </p:blipFill>
        <p:spPr>
          <a:xfrm>
            <a:off x="274320" y="2275226"/>
            <a:ext cx="5821680" cy="2889468"/>
          </a:xfrm>
          <a:prstGeom prst="rect">
            <a:avLst/>
          </a:prstGeom>
        </p:spPr>
      </p:pic>
    </p:spTree>
    <p:extLst>
      <p:ext uri="{BB962C8B-B14F-4D97-AF65-F5344CB8AC3E}">
        <p14:creationId xmlns:p14="http://schemas.microsoft.com/office/powerpoint/2010/main" val="632716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62ED7-D179-C668-1C5A-5BC6BB953FC7}"/>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5264B82-DA8A-6C23-8CBB-F4A27F6B2232}"/>
                  </a:ext>
                </a:extLst>
              </p:cNvPr>
              <p:cNvSpPr>
                <a:spLocks noGrp="1"/>
              </p:cNvSpPr>
              <p:nvPr>
                <p:ph idx="1"/>
              </p:nvPr>
            </p:nvSpPr>
            <p:spPr>
              <a:xfrm>
                <a:off x="838200" y="1825624"/>
                <a:ext cx="11221720" cy="5032375"/>
              </a:xfrm>
            </p:spPr>
            <p:txBody>
              <a:bodyPr/>
              <a:lstStyle/>
              <a:p>
                <a:r>
                  <a:rPr lang="pt-BR" dirty="0"/>
                  <a:t>Notem que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d>
                  </m:oMath>
                </a14:m>
                <a:r>
                  <a:rPr lang="pt-BR" dirty="0"/>
                  <a:t> continua sendo uma distribuição normal.</a:t>
                </a:r>
              </a:p>
              <a:p>
                <a:r>
                  <a:rPr lang="pt-BR" dirty="0"/>
                  <a:t>Percebam também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sub>
                    </m:sSub>
                  </m:oMath>
                </a14:m>
                <a:r>
                  <a:rPr lang="pt-BR" dirty="0"/>
                  <a:t>, ...,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têm a </a:t>
                </a:r>
                <a:r>
                  <a:rPr lang="pt-BR" b="1" i="1" dirty="0">
                    <a:solidFill>
                      <a:srgbClr val="7030A0"/>
                    </a:solidFill>
                  </a:rPr>
                  <a:t>mesma dimensão </a:t>
                </a:r>
                <a:r>
                  <a:rPr lang="pt-BR" dirty="0"/>
                  <a:t>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
                </a:r>
              </a:p>
              <a:p>
                <a:r>
                  <a:rPr lang="pt-BR" dirty="0"/>
                  <a:t>Assim, podemos ir a partir do dado de entrada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 da seguinte forma</a:t>
                </a:r>
              </a:p>
              <a:p>
                <a:pPr marL="0" indent="0" algn="ctr">
                  <a:buNone/>
                </a:pP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𝑇</m:t>
                        </m:r>
                      </m:sup>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d>
                      </m:e>
                    </m:nary>
                  </m:oMath>
                </a14:m>
                <a:r>
                  <a:rPr lang="pt-BR" dirty="0"/>
                  <a:t>.</a:t>
                </a:r>
              </a:p>
              <a:p>
                <a:r>
                  <a:rPr lang="pt-BR" dirty="0"/>
                  <a:t>Esse processo que vai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até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oMath>
                </a14:m>
                <a:r>
                  <a:rPr lang="pt-BR" dirty="0"/>
                  <a:t> é chamado de </a:t>
                </a:r>
                <a:r>
                  <a:rPr lang="pt-BR" b="1" i="1" dirty="0">
                    <a:solidFill>
                      <a:srgbClr val="7030A0"/>
                    </a:solidFill>
                  </a:rPr>
                  <a:t>trajetória (direta)</a:t>
                </a:r>
                <a:r>
                  <a:rPr lang="pt-BR" dirty="0"/>
                  <a:t>.</a:t>
                </a:r>
              </a:p>
            </p:txBody>
          </p:sp>
        </mc:Choice>
        <mc:Fallback xmlns="">
          <p:sp>
            <p:nvSpPr>
              <p:cNvPr id="3" name="Espaço Reservado para Conteúdo 2">
                <a:extLst>
                  <a:ext uri="{FF2B5EF4-FFF2-40B4-BE49-F238E27FC236}">
                    <a16:creationId xmlns:a16="http://schemas.microsoft.com/office/drawing/2014/main" id="{55264B82-DA8A-6C23-8CBB-F4A27F6B2232}"/>
                  </a:ext>
                </a:extLst>
              </p:cNvPr>
              <p:cNvSpPr>
                <a:spLocks noGrp="1" noRot="1" noChangeAspect="1" noMove="1" noResize="1" noEditPoints="1" noAdjustHandles="1" noChangeArrowheads="1" noChangeShapeType="1" noTextEdit="1"/>
              </p:cNvSpPr>
              <p:nvPr>
                <p:ph idx="1"/>
              </p:nvPr>
            </p:nvSpPr>
            <p:spPr>
              <a:xfrm>
                <a:off x="838200" y="1825624"/>
                <a:ext cx="11221720" cy="5032375"/>
              </a:xfrm>
              <a:blipFill>
                <a:blip r:embed="rId2"/>
                <a:stretch>
                  <a:fillRect l="-978" t="-1937"/>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2E3EEA5A-B1D4-06C3-2598-2EBA72AAC967}"/>
              </a:ext>
            </a:extLst>
          </p:cNvPr>
          <p:cNvPicPr>
            <a:picLocks noChangeAspect="1"/>
          </p:cNvPicPr>
          <p:nvPr/>
        </p:nvPicPr>
        <p:blipFill>
          <a:blip r:embed="rId3"/>
          <a:stretch>
            <a:fillRect/>
          </a:stretch>
        </p:blipFill>
        <p:spPr>
          <a:xfrm>
            <a:off x="2418080" y="4919481"/>
            <a:ext cx="7700778" cy="1938518"/>
          </a:xfrm>
          <a:prstGeom prst="rect">
            <a:avLst/>
          </a:prstGeom>
        </p:spPr>
      </p:pic>
    </p:spTree>
    <p:extLst>
      <p:ext uri="{BB962C8B-B14F-4D97-AF65-F5344CB8AC3E}">
        <p14:creationId xmlns:p14="http://schemas.microsoft.com/office/powerpoint/2010/main" val="161161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C2F26-EC49-7C3A-554F-897445D456F8}"/>
              </a:ext>
            </a:extLst>
          </p:cNvPr>
          <p:cNvSpPr>
            <a:spLocks noGrp="1"/>
          </p:cNvSpPr>
          <p:nvPr>
            <p:ph type="title"/>
          </p:nvPr>
        </p:nvSpPr>
        <p:spPr/>
        <p:txBody>
          <a:bodyPr/>
          <a:lstStyle/>
          <a:p>
            <a:r>
              <a:rPr lang="pt-BR" dirty="0"/>
              <a:t>Processo de difusão direta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EC2386-FBB2-373E-E5AA-4246261250E3}"/>
                  </a:ext>
                </a:extLst>
              </p:cNvPr>
              <p:cNvSpPr>
                <a:spLocks noGrp="1"/>
              </p:cNvSpPr>
              <p:nvPr>
                <p:ph idx="1"/>
              </p:nvPr>
            </p:nvSpPr>
            <p:spPr/>
            <p:txBody>
              <a:bodyPr/>
              <a:lstStyle/>
              <a:p>
                <a:r>
                  <a:rPr lang="pt-BR" dirty="0"/>
                  <a:t>Usando o </a:t>
                </a:r>
                <a:r>
                  <a:rPr lang="pt-BR" b="1" i="1" dirty="0">
                    <a:solidFill>
                      <a:srgbClr val="00B050"/>
                    </a:solidFill>
                  </a:rPr>
                  <a:t>truque da reparametrização</a:t>
                </a:r>
                <a:r>
                  <a:rPr lang="pt-BR" dirty="0"/>
                  <a:t>, podemos amostrar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 </m:t>
                    </m:r>
                  </m:oMath>
                </a14:m>
                <a:r>
                  <a:rPr lang="pt-BR" dirty="0"/>
                  <a:t>em </a:t>
                </a:r>
                <a:r>
                  <a:rPr lang="pt-BR" b="1" i="1" dirty="0">
                    <a:solidFill>
                      <a:srgbClr val="7030A0"/>
                    </a:solidFill>
                  </a:rPr>
                  <a:t>qualquer instante de tempo</a:t>
                </a:r>
                <a:r>
                  <a:rPr lang="pt-BR" dirty="0"/>
                  <a:t>,</a:t>
                </a:r>
                <a:r>
                  <a:rPr lang="pt-BR" b="1" i="1" dirty="0">
                    <a:solidFill>
                      <a:srgbClr val="7030A0"/>
                    </a:solidFill>
                  </a:rPr>
                  <a:t> </a:t>
                </a:r>
                <a14:m>
                  <m:oMath xmlns:m="http://schemas.openxmlformats.org/officeDocument/2006/math">
                    <m:r>
                      <a:rPr lang="pt-BR" b="0" i="1" smtClean="0">
                        <a:latin typeface="Cambria Math" panose="02040503050406030204" pitchFamily="18" charset="0"/>
                      </a:rPr>
                      <m:t>𝑡</m:t>
                    </m:r>
                  </m:oMath>
                </a14:m>
                <a:r>
                  <a:rPr lang="pt-BR" dirty="0"/>
                  <a:t>, como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sub>
                                  <m:r>
                                    <a:rPr lang="pt-BR" b="0" i="1" smtClean="0">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rPr>
                          <m:t>𝑡</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b="0" i="1" smtClean="0">
                            <a:latin typeface="Cambria Math" panose="02040503050406030204" pitchFamily="18" charset="0"/>
                          </a:rPr>
                          <m:t>𝑖</m:t>
                        </m:r>
                        <m:r>
                          <a:rPr lang="pt-BR" i="1">
                            <a:latin typeface="Cambria Math" panose="02040503050406030204" pitchFamily="18" charset="0"/>
                          </a:rPr>
                          <m:t>=1</m:t>
                        </m:r>
                      </m:sub>
                      <m:sup>
                        <m:r>
                          <a:rPr lang="pt-BR" b="0" i="1" smtClean="0">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𝑖</m:t>
                            </m:r>
                          </m:sub>
                        </m:sSub>
                      </m:e>
                    </m:nary>
                  </m:oMath>
                </a14:m>
                <a:r>
                  <a:rPr lang="pt-BR" dirty="0"/>
                  <a:t>. Assim</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m:oMathPara>
                </a14:m>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03EC2386-FBB2-373E-E5AA-4246261250E3}"/>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3DBBF621-770A-E287-C148-B469C3D7300B}"/>
              </a:ext>
            </a:extLst>
          </p:cNvPr>
          <p:cNvPicPr>
            <a:picLocks noChangeAspect="1"/>
          </p:cNvPicPr>
          <p:nvPr/>
        </p:nvPicPr>
        <p:blipFill rotWithShape="1">
          <a:blip r:embed="rId4"/>
          <a:srcRect b="9232"/>
          <a:stretch/>
        </p:blipFill>
        <p:spPr>
          <a:xfrm>
            <a:off x="838200" y="4363716"/>
            <a:ext cx="10515601" cy="2494284"/>
          </a:xfrm>
          <a:prstGeom prst="rect">
            <a:avLst/>
          </a:prstGeom>
        </p:spPr>
      </p:pic>
    </p:spTree>
    <p:extLst>
      <p:ext uri="{BB962C8B-B14F-4D97-AF65-F5344CB8AC3E}">
        <p14:creationId xmlns:p14="http://schemas.microsoft.com/office/powerpoint/2010/main" val="387713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825625"/>
            <a:ext cx="11205829" cy="4351338"/>
          </a:xfrm>
        </p:spPr>
        <p:txBody>
          <a:bodyPr/>
          <a:lstStyle/>
          <a:p>
            <a:r>
              <a:rPr lang="pt-BR" b="0" i="0" dirty="0">
                <a:solidFill>
                  <a:srgbClr val="0D0D0D"/>
                </a:solidFill>
                <a:effectLst/>
                <a:latin typeface="Söhne"/>
              </a:rPr>
              <a:t>Vocês já ouviram falar ou usaram os modelos de IA: </a:t>
            </a:r>
            <a:r>
              <a:rPr lang="pt-BR" b="0" i="0" dirty="0" err="1">
                <a:solidFill>
                  <a:srgbClr val="0D0D0D"/>
                </a:solidFill>
                <a:effectLst/>
                <a:latin typeface="Söhne"/>
              </a:rPr>
              <a:t>Midjourney</a:t>
            </a:r>
            <a:r>
              <a:rPr lang="pt-BR" b="0" i="0" dirty="0">
                <a:solidFill>
                  <a:srgbClr val="0D0D0D"/>
                </a:solidFill>
                <a:effectLst/>
                <a:latin typeface="Söhne"/>
              </a:rPr>
              <a:t>, </a:t>
            </a:r>
            <a:r>
              <a:rPr lang="pt-BR" b="0" i="0" dirty="0" err="1">
                <a:solidFill>
                  <a:srgbClr val="0D0D0D"/>
                </a:solidFill>
                <a:effectLst/>
                <a:latin typeface="Söhne"/>
              </a:rPr>
              <a:t>Stable</a:t>
            </a:r>
            <a:r>
              <a:rPr lang="pt-BR" b="0" i="0" dirty="0">
                <a:solidFill>
                  <a:srgbClr val="0D0D0D"/>
                </a:solidFill>
                <a:effectLst/>
                <a:latin typeface="Söhne"/>
              </a:rPr>
              <a:t> Diffusion, DALL-E?</a:t>
            </a:r>
          </a:p>
          <a:p>
            <a:r>
              <a:rPr lang="pt-BR" dirty="0">
                <a:solidFill>
                  <a:srgbClr val="0D0D0D"/>
                </a:solidFill>
                <a:latin typeface="Söhne"/>
              </a:rPr>
              <a:t>Eles são chamados de </a:t>
            </a:r>
            <a:r>
              <a:rPr lang="pt-BR" b="1" i="1" dirty="0">
                <a:solidFill>
                  <a:srgbClr val="00B050"/>
                </a:solidFill>
                <a:latin typeface="Söhne"/>
              </a:rPr>
              <a:t>modelos de difusão</a:t>
            </a:r>
            <a:r>
              <a:rPr lang="pt-BR" dirty="0">
                <a:solidFill>
                  <a:srgbClr val="0D0D0D"/>
                </a:solidFill>
                <a:latin typeface="Söhne"/>
              </a:rPr>
              <a:t> e geram</a:t>
            </a:r>
            <a:r>
              <a:rPr lang="pt-BR" b="0" i="0" dirty="0">
                <a:solidFill>
                  <a:srgbClr val="0D0D0D"/>
                </a:solidFill>
                <a:effectLst/>
                <a:latin typeface="Söhne"/>
              </a:rPr>
              <a:t> imagens sintéticas. </a:t>
            </a:r>
          </a:p>
          <a:p>
            <a:pPr lvl="1">
              <a:buFont typeface="Wingdings" panose="05000000000000000000" pitchFamily="2" charset="2"/>
              <a:buChar char="§"/>
            </a:pPr>
            <a:r>
              <a:rPr lang="pt-BR" dirty="0">
                <a:solidFill>
                  <a:srgbClr val="0D0D0D"/>
                </a:solidFill>
                <a:latin typeface="Söhne"/>
              </a:rPr>
              <a:t>Eles </a:t>
            </a:r>
            <a:r>
              <a:rPr lang="pt-BR" b="0" i="0" dirty="0">
                <a:solidFill>
                  <a:srgbClr val="0D0D0D"/>
                </a:solidFill>
                <a:effectLst/>
                <a:latin typeface="Söhne"/>
              </a:rPr>
              <a:t>geram imagens com base em instruções (chamados de </a:t>
            </a:r>
            <a:r>
              <a:rPr lang="pt-BR" b="0" i="1" dirty="0">
                <a:solidFill>
                  <a:srgbClr val="0D0D0D"/>
                </a:solidFill>
                <a:effectLst/>
                <a:latin typeface="Söhne"/>
              </a:rPr>
              <a:t>prompts</a:t>
            </a:r>
            <a:r>
              <a:rPr lang="pt-BR" b="0" i="0" dirty="0">
                <a:solidFill>
                  <a:srgbClr val="0D0D0D"/>
                </a:solidFill>
                <a:effectLst/>
                <a:latin typeface="Söhne"/>
              </a:rPr>
              <a:t> em inglês).</a:t>
            </a:r>
          </a:p>
          <a:p>
            <a:r>
              <a:rPr lang="pt-BR" dirty="0">
                <a:solidFill>
                  <a:srgbClr val="0D0D0D"/>
                </a:solidFill>
                <a:latin typeface="Söhne"/>
              </a:rPr>
              <a:t>Eles também são usados para gerar vídeos, músicas, novas drogas, etc.</a:t>
            </a:r>
            <a:endParaRPr lang="pt-BR" dirty="0"/>
          </a:p>
          <a:p>
            <a:endParaRPr lang="pt-BR" b="0" i="0" dirty="0">
              <a:solidFill>
                <a:srgbClr val="0D0D0D"/>
              </a:solidFill>
              <a:effectLst/>
              <a:latin typeface="Söhne"/>
            </a:endParaRPr>
          </a:p>
        </p:txBody>
      </p:sp>
      <p:pic>
        <p:nvPicPr>
          <p:cNvPr id="1026" name="Picture 2" descr="How Do DALL·E 2, Stable Diffusion, and Midjourney Work? - MarkTechPost">
            <a:extLst>
              <a:ext uri="{FF2B5EF4-FFF2-40B4-BE49-F238E27FC236}">
                <a16:creationId xmlns:a16="http://schemas.microsoft.com/office/drawing/2014/main" id="{4FEF8D54-59B4-0510-9716-943FBFB3CDC5}"/>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159" t="9745" r="1020" b="4750"/>
          <a:stretch/>
        </p:blipFill>
        <p:spPr bwMode="auto">
          <a:xfrm>
            <a:off x="130618" y="4154322"/>
            <a:ext cx="5940000" cy="25492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ALL·E 2, Stable Diffusion, And Midjourney Work?, 48% OFF">
            <a:extLst>
              <a:ext uri="{FF2B5EF4-FFF2-40B4-BE49-F238E27FC236}">
                <a16:creationId xmlns:a16="http://schemas.microsoft.com/office/drawing/2014/main" id="{BE43FFC3-3DD7-9920-EDF4-920AA042DAE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802" y="4173756"/>
            <a:ext cx="5940000" cy="25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5CEA7-EF97-1137-AFA2-4B38608736E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590762E-8B77-8587-8074-185CAECEF343}"/>
                  </a:ext>
                </a:extLst>
              </p:cNvPr>
              <p:cNvSpPr>
                <a:spLocks noGrp="1"/>
              </p:cNvSpPr>
              <p:nvPr>
                <p:ph idx="1"/>
              </p:nvPr>
            </p:nvSpPr>
            <p:spPr>
              <a:xfrm>
                <a:off x="5852160" y="1825624"/>
                <a:ext cx="6156960" cy="5032375"/>
              </a:xfrm>
            </p:spPr>
            <p:txBody>
              <a:bodyPr/>
              <a:lstStyle/>
              <a:p>
                <a:r>
                  <a:rPr lang="pt-BR" dirty="0"/>
                  <a:t>A “mágica” dos modelos de difusão ocorre no processo inverso.</a:t>
                </a:r>
              </a:p>
              <a:p>
                <a:r>
                  <a:rPr lang="pt-BR" dirty="0"/>
                  <a:t>Se pudermos reverter o processo direto e amostrar da distribuição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poderemos recriar a amostra verdadeira,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a partir de uma amostra de ruído Gaussiano (normal padrão),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é chamada de </a:t>
                </a:r>
                <a:r>
                  <a:rPr lang="pt-BR" b="1" i="1" dirty="0">
                    <a:solidFill>
                      <a:srgbClr val="7030A0"/>
                    </a:solidFill>
                  </a:rPr>
                  <a:t>distribuição de remoção do ruído</a:t>
                </a:r>
                <a:r>
                  <a:rPr lang="pt-BR" dirty="0"/>
                  <a:t>.</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4590762E-8B77-8587-8074-185CAECEF343}"/>
                  </a:ext>
                </a:extLst>
              </p:cNvPr>
              <p:cNvSpPr>
                <a:spLocks noGrp="1" noRot="1" noChangeAspect="1" noMove="1" noResize="1" noEditPoints="1" noAdjustHandles="1" noChangeArrowheads="1" noChangeShapeType="1" noTextEdit="1"/>
              </p:cNvSpPr>
              <p:nvPr>
                <p:ph idx="1"/>
              </p:nvPr>
            </p:nvSpPr>
            <p:spPr>
              <a:xfrm>
                <a:off x="5852160" y="1825624"/>
                <a:ext cx="6156960" cy="5032375"/>
              </a:xfrm>
              <a:blipFill>
                <a:blip r:embed="rId2"/>
                <a:stretch>
                  <a:fillRect l="-1782" t="-1937" r="-3168"/>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F839E36B-902F-94BD-3A86-0980DFC1DE47}"/>
              </a:ext>
            </a:extLst>
          </p:cNvPr>
          <p:cNvPicPr>
            <a:picLocks noChangeAspect="1"/>
          </p:cNvPicPr>
          <p:nvPr/>
        </p:nvPicPr>
        <p:blipFill>
          <a:blip r:embed="rId3"/>
          <a:stretch>
            <a:fillRect/>
          </a:stretch>
        </p:blipFill>
        <p:spPr>
          <a:xfrm>
            <a:off x="111760" y="2220396"/>
            <a:ext cx="5641736" cy="3326964"/>
          </a:xfrm>
          <a:prstGeom prst="rect">
            <a:avLst/>
          </a:prstGeom>
        </p:spPr>
      </p:pic>
    </p:spTree>
    <p:extLst>
      <p:ext uri="{BB962C8B-B14F-4D97-AF65-F5344CB8AC3E}">
        <p14:creationId xmlns:p14="http://schemas.microsoft.com/office/powerpoint/2010/main" val="36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2ACD-7CB1-81DE-4920-F2FAD67A7DCD}"/>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1EED799-894C-64E7-8363-285F4F234948}"/>
                  </a:ext>
                </a:extLst>
              </p:cNvPr>
              <p:cNvSpPr>
                <a:spLocks noGrp="1"/>
              </p:cNvSpPr>
              <p:nvPr>
                <p:ph idx="1"/>
              </p:nvPr>
            </p:nvSpPr>
            <p:spPr>
              <a:xfrm>
                <a:off x="838200" y="1825624"/>
                <a:ext cx="11170920" cy="5032375"/>
              </a:xfrm>
            </p:spPr>
            <p:txBody>
              <a:bodyPr/>
              <a:lstStyle/>
              <a:p>
                <a:r>
                  <a:rPr lang="pt-BR" dirty="0"/>
                  <a:t>Na prática, nós não conhecemos a distribuição condicional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a:t>
                </a:r>
              </a:p>
              <a:p>
                <a:r>
                  <a:rPr lang="pt-BR" dirty="0"/>
                  <a:t>É algo intratável, dado que estimativas estatísticas de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requerem cálculos envolvendo a </a:t>
                </a:r>
                <a:r>
                  <a:rPr lang="pt-BR" b="1" i="1" dirty="0">
                    <a:solidFill>
                      <a:srgbClr val="7030A0"/>
                    </a:solidFill>
                  </a:rPr>
                  <a:t>distribuição real dos dados</a:t>
                </a:r>
                <a:r>
                  <a:rPr lang="pt-BR" dirty="0"/>
                  <a:t>, o que </a:t>
                </a:r>
                <a:r>
                  <a:rPr lang="pt-BR" b="1" i="1" dirty="0">
                    <a:solidFill>
                      <a:schemeClr val="accent2"/>
                    </a:solidFill>
                  </a:rPr>
                  <a:t>não existe ou é desconhecida</a:t>
                </a:r>
                <a:r>
                  <a:rPr lang="pt-BR" dirty="0"/>
                  <a:t>.</a:t>
                </a:r>
              </a:p>
            </p:txBody>
          </p:sp>
        </mc:Choice>
        <mc:Fallback xmlns="">
          <p:sp>
            <p:nvSpPr>
              <p:cNvPr id="3" name="Espaço Reservado para Conteúdo 2">
                <a:extLst>
                  <a:ext uri="{FF2B5EF4-FFF2-40B4-BE49-F238E27FC236}">
                    <a16:creationId xmlns:a16="http://schemas.microsoft.com/office/drawing/2014/main" id="{A1EED799-894C-64E7-8363-285F4F234948}"/>
                  </a:ext>
                </a:extLst>
              </p:cNvPr>
              <p:cNvSpPr>
                <a:spLocks noGrp="1" noRot="1" noChangeAspect="1" noMove="1" noResize="1" noEditPoints="1" noAdjustHandles="1" noChangeArrowheads="1" noChangeShapeType="1" noTextEdit="1"/>
              </p:cNvSpPr>
              <p:nvPr>
                <p:ph idx="1"/>
              </p:nvPr>
            </p:nvSpPr>
            <p:spPr>
              <a:xfrm>
                <a:off x="838200" y="1825624"/>
                <a:ext cx="11170920" cy="5032375"/>
              </a:xfrm>
              <a:blipFill>
                <a:blip r:embed="rId2"/>
                <a:stretch>
                  <a:fillRect l="-983" t="-1937"/>
                </a:stretch>
              </a:blipFill>
            </p:spPr>
            <p:txBody>
              <a:bodyPr/>
              <a:lstStyle/>
              <a:p>
                <a:r>
                  <a:rPr lang="pt-BR">
                    <a:noFill/>
                  </a:rPr>
                  <a:t> </a:t>
                </a:r>
              </a:p>
            </p:txBody>
          </p:sp>
        </mc:Fallback>
      </mc:AlternateContent>
      <p:pic>
        <p:nvPicPr>
          <p:cNvPr id="2050" name="Picture 2" descr="Diffusing the mathematical equations of Diffusion Modelling | by Nikhil  Verma | Medium">
            <a:extLst>
              <a:ext uri="{FF2B5EF4-FFF2-40B4-BE49-F238E27FC236}">
                <a16:creationId xmlns:a16="http://schemas.microsoft.com/office/drawing/2014/main" id="{9811C4B7-8943-1D08-731B-E312F97E3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0" t="13894" r="78833" b="12993"/>
          <a:stretch/>
        </p:blipFill>
        <p:spPr bwMode="auto">
          <a:xfrm rot="16200000">
            <a:off x="7945120" y="2865120"/>
            <a:ext cx="1635760" cy="42468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7DBD962-AC47-FADD-105D-450D8C734E1D}"/>
              </a:ext>
            </a:extLst>
          </p:cNvPr>
          <p:cNvPicPr>
            <a:picLocks noChangeAspect="1"/>
          </p:cNvPicPr>
          <p:nvPr/>
        </p:nvPicPr>
        <p:blipFill>
          <a:blip r:embed="rId4"/>
          <a:stretch>
            <a:fillRect/>
          </a:stretch>
        </p:blipFill>
        <p:spPr>
          <a:xfrm>
            <a:off x="2703131" y="4072397"/>
            <a:ext cx="1940486" cy="1911844"/>
          </a:xfrm>
          <a:prstGeom prst="rect">
            <a:avLst/>
          </a:prstGeom>
        </p:spPr>
      </p:pic>
      <p:sp>
        <p:nvSpPr>
          <p:cNvPr id="6" name="Seta: para a Direita 5">
            <a:extLst>
              <a:ext uri="{FF2B5EF4-FFF2-40B4-BE49-F238E27FC236}">
                <a16:creationId xmlns:a16="http://schemas.microsoft.com/office/drawing/2014/main" id="{983DDF02-87E9-B633-FD33-0B829A2D2BF6}"/>
              </a:ext>
            </a:extLst>
          </p:cNvPr>
          <p:cNvSpPr/>
          <p:nvPr/>
        </p:nvSpPr>
        <p:spPr>
          <a:xfrm>
            <a:off x="5080001" y="4708279"/>
            <a:ext cx="944880" cy="640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045D5B14-6BA6-BFDC-3908-430A1DAEE558}"/>
              </a:ext>
            </a:extLst>
          </p:cNvPr>
          <p:cNvSpPr txBox="1"/>
          <p:nvPr/>
        </p:nvSpPr>
        <p:spPr>
          <a:xfrm>
            <a:off x="5288280" y="4000393"/>
            <a:ext cx="457200" cy="707886"/>
          </a:xfrm>
          <a:prstGeom prst="rect">
            <a:avLst/>
          </a:prstGeom>
          <a:noFill/>
        </p:spPr>
        <p:txBody>
          <a:bodyPr wrap="square" rtlCol="0">
            <a:spAutoFit/>
          </a:bodyPr>
          <a:lstStyle/>
          <a:p>
            <a:r>
              <a:rPr lang="pt-BR" sz="4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02F24E4-6E96-896B-EE57-D64DEC315224}"/>
                  </a:ext>
                </a:extLst>
              </p:cNvPr>
              <p:cNvSpPr txBox="1"/>
              <p:nvPr/>
            </p:nvSpPr>
            <p:spPr>
              <a:xfrm>
                <a:off x="5628640" y="3585904"/>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3200" i="1" smtClean="0">
                          <a:latin typeface="Cambria Math" panose="02040503050406030204" pitchFamily="18" charset="0"/>
                          <a:ea typeface="Cambria Math" panose="02040503050406030204" pitchFamily="18" charset="0"/>
                        </a:rPr>
                        <m:t>𝑞</m:t>
                      </m:r>
                      <m:r>
                        <a:rPr lang="pt-BR" sz="3200" b="0" i="1" smtClean="0">
                          <a:latin typeface="Cambria Math" panose="02040503050406030204" pitchFamily="18" charset="0"/>
                          <a:ea typeface="Cambria Math" panose="02040503050406030204" pitchFamily="18" charset="0"/>
                        </a:rPr>
                        <m:t>(</m:t>
                      </m:r>
                      <m:r>
                        <a:rPr lang="pt-BR" sz="3200" b="1" i="1" smtClean="0">
                          <a:latin typeface="Cambria Math" panose="02040503050406030204" pitchFamily="18" charset="0"/>
                          <a:ea typeface="Cambria Math" panose="02040503050406030204" pitchFamily="18" charset="0"/>
                        </a:rPr>
                        <m:t>𝒙</m:t>
                      </m:r>
                      <m:r>
                        <a:rPr lang="pt-BR" sz="3200" b="0" i="0" smtClean="0">
                          <a:latin typeface="Cambria Math" panose="02040503050406030204" pitchFamily="18" charset="0"/>
                        </a:rPr>
                        <m:t>)</m:t>
                      </m:r>
                    </m:oMath>
                  </m:oMathPara>
                </a14:m>
                <a:endParaRPr lang="pt-BR" dirty="0"/>
              </a:p>
            </p:txBody>
          </p:sp>
        </mc:Choice>
        <mc:Fallback xmlns="">
          <p:sp>
            <p:nvSpPr>
              <p:cNvPr id="9" name="CaixaDeTexto 8">
                <a:extLst>
                  <a:ext uri="{FF2B5EF4-FFF2-40B4-BE49-F238E27FC236}">
                    <a16:creationId xmlns:a16="http://schemas.microsoft.com/office/drawing/2014/main" id="{002F24E4-6E96-896B-EE57-D64DEC315224}"/>
                  </a:ext>
                </a:extLst>
              </p:cNvPr>
              <p:cNvSpPr txBox="1">
                <a:spLocks noRot="1" noChangeAspect="1" noMove="1" noResize="1" noEditPoints="1" noAdjustHandles="1" noChangeArrowheads="1" noChangeShapeType="1" noTextEdit="1"/>
              </p:cNvSpPr>
              <p:nvPr/>
            </p:nvSpPr>
            <p:spPr>
              <a:xfrm>
                <a:off x="5628640" y="3585904"/>
                <a:ext cx="6096000" cy="58477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8194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0BF993A-C8F4-D312-72E9-400A83D5437F}"/>
              </a:ext>
            </a:extLst>
          </p:cNvPr>
          <p:cNvSpPr>
            <a:spLocks noGrp="1"/>
          </p:cNvSpPr>
          <p:nvPr>
            <p:ph idx="1"/>
          </p:nvPr>
        </p:nvSpPr>
        <p:spPr>
          <a:xfrm>
            <a:off x="838200" y="2522845"/>
            <a:ext cx="10515600" cy="1812310"/>
          </a:xfrm>
        </p:spPr>
        <p:txBody>
          <a:bodyPr>
            <a:normAutofit/>
          </a:bodyPr>
          <a:lstStyle/>
          <a:p>
            <a:pPr marL="0" indent="0" algn="ctr">
              <a:buNone/>
            </a:pPr>
            <a:r>
              <a:rPr lang="pt-BR" sz="6000" dirty="0"/>
              <a:t>Então como podemos modelar o processo de difusão reversa?</a:t>
            </a:r>
          </a:p>
        </p:txBody>
      </p:sp>
    </p:spTree>
    <p:extLst>
      <p:ext uri="{BB962C8B-B14F-4D97-AF65-F5344CB8AC3E}">
        <p14:creationId xmlns:p14="http://schemas.microsoft.com/office/powerpoint/2010/main" val="272113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01EE-CCF3-3206-397A-E2D682D77FB6}"/>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B8D445E-B7B3-2DF4-268A-451726CD1A0C}"/>
                  </a:ext>
                </a:extLst>
              </p:cNvPr>
              <p:cNvSpPr>
                <a:spLocks noGrp="1"/>
              </p:cNvSpPr>
              <p:nvPr>
                <p:ph idx="1"/>
              </p:nvPr>
            </p:nvSpPr>
            <p:spPr>
              <a:xfrm>
                <a:off x="6558116" y="1825624"/>
                <a:ext cx="5532284" cy="5032375"/>
              </a:xfrm>
            </p:spPr>
            <p:txBody>
              <a:bodyPr/>
              <a:lstStyle/>
              <a:p>
                <a:r>
                  <a:rPr lang="pt-BR" dirty="0"/>
                  <a:t>Nós </a:t>
                </a:r>
                <a:r>
                  <a:rPr lang="pt-BR" b="1" i="1" dirty="0">
                    <a:solidFill>
                      <a:srgbClr val="00B050"/>
                    </a:solidFill>
                  </a:rPr>
                  <a:t>aproximamos</a:t>
                </a:r>
                <a:r>
                  <a:rPr lang="pt-BR" dirty="0"/>
                  <a:t> o </a:t>
                </a:r>
                <a:r>
                  <a:rPr lang="pt-BR" b="1" i="1" dirty="0">
                    <a:solidFill>
                      <a:srgbClr val="7030A0"/>
                    </a:solidFill>
                  </a:rPr>
                  <a:t>processo reverso</a:t>
                </a:r>
                <a:r>
                  <a:rPr lang="pt-BR" dirty="0"/>
                  <a:t>,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com um modelo parametrizável,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i="1" smtClean="0">
                            <a:latin typeface="Cambria Math" panose="02040503050406030204" pitchFamily="18" charset="0"/>
                            <a:ea typeface="Cambria Math" panose="02040503050406030204" pitchFamily="18" charset="0"/>
                          </a:rPr>
                          <m:t>𝜃</m:t>
                        </m:r>
                      </m:sub>
                    </m:sSub>
                  </m:oMath>
                </a14:m>
                <a:r>
                  <a:rPr lang="pt-BR" dirty="0"/>
                  <a:t>, (e.g., uma </a:t>
                </a:r>
                <a:r>
                  <a:rPr lang="pt-BR" b="1" i="1" dirty="0">
                    <a:solidFill>
                      <a:schemeClr val="accent2"/>
                    </a:solidFill>
                  </a:rPr>
                  <a:t>rede neural</a:t>
                </a:r>
                <a:r>
                  <a:rPr lang="pt-BR" dirty="0"/>
                  <a:t>), onde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são os pesos da rede neural, atualizados pelo </a:t>
                </a:r>
                <a:r>
                  <a:rPr lang="pt-BR" b="1" i="1" dirty="0">
                    <a:solidFill>
                      <a:srgbClr val="00B050"/>
                    </a:solidFill>
                  </a:rPr>
                  <a:t>algoritmo do gradiente descendente</a:t>
                </a:r>
                <a:r>
                  <a:rPr lang="pt-BR" dirty="0"/>
                  <a:t>.</a:t>
                </a:r>
              </a:p>
            </p:txBody>
          </p:sp>
        </mc:Choice>
        <mc:Fallback xmlns="">
          <p:sp>
            <p:nvSpPr>
              <p:cNvPr id="3" name="Espaço Reservado para Conteúdo 2">
                <a:extLst>
                  <a:ext uri="{FF2B5EF4-FFF2-40B4-BE49-F238E27FC236}">
                    <a16:creationId xmlns:a16="http://schemas.microsoft.com/office/drawing/2014/main" id="{FB8D445E-B7B3-2DF4-268A-451726CD1A0C}"/>
                  </a:ext>
                </a:extLst>
              </p:cNvPr>
              <p:cNvSpPr>
                <a:spLocks noGrp="1" noRot="1" noChangeAspect="1" noMove="1" noResize="1" noEditPoints="1" noAdjustHandles="1" noChangeArrowheads="1" noChangeShapeType="1" noTextEdit="1"/>
              </p:cNvSpPr>
              <p:nvPr>
                <p:ph idx="1"/>
              </p:nvPr>
            </p:nvSpPr>
            <p:spPr>
              <a:xfrm>
                <a:off x="6558116" y="1825624"/>
                <a:ext cx="5532284" cy="5032375"/>
              </a:xfrm>
              <a:blipFill>
                <a:blip r:embed="rId2"/>
                <a:stretch>
                  <a:fillRect l="-1985" t="-1937"/>
                </a:stretch>
              </a:blipFill>
            </p:spPr>
            <p:txBody>
              <a:bodyPr/>
              <a:lstStyle/>
              <a:p>
                <a:r>
                  <a:rPr lang="pt-BR">
                    <a:noFill/>
                  </a:rPr>
                  <a:t> </a:t>
                </a:r>
              </a:p>
            </p:txBody>
          </p:sp>
        </mc:Fallback>
      </mc:AlternateContent>
      <p:pic>
        <p:nvPicPr>
          <p:cNvPr id="4" name="Picture 2" descr="Artificial Neural Networks and its Applications - GeeksforGeeks">
            <a:extLst>
              <a:ext uri="{FF2B5EF4-FFF2-40B4-BE49-F238E27FC236}">
                <a16:creationId xmlns:a16="http://schemas.microsoft.com/office/drawing/2014/main" id="{24AC779B-0164-1ED8-32B1-B6F40745C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8" t="5393" r="5999" b="5914"/>
          <a:stretch/>
        </p:blipFill>
        <p:spPr bwMode="auto">
          <a:xfrm>
            <a:off x="838200" y="2153386"/>
            <a:ext cx="5270089" cy="33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0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901D-951E-8EC3-1860-FCAA5A20E6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1261-00B0-C2BC-2D11-4A18C04574D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A944ABF-84B8-137B-5455-6934887E44B0}"/>
                  </a:ext>
                </a:extLst>
              </p:cNvPr>
              <p:cNvSpPr>
                <a:spLocks noGrp="1"/>
              </p:cNvSpPr>
              <p:nvPr>
                <p:ph idx="1"/>
              </p:nvPr>
            </p:nvSpPr>
            <p:spPr>
              <a:xfrm>
                <a:off x="838200" y="1825624"/>
                <a:ext cx="11260755" cy="3112136"/>
              </a:xfrm>
            </p:spPr>
            <p:txBody>
              <a:bodyPr>
                <a:normAutofit/>
              </a:bodyPr>
              <a:lstStyle/>
              <a:p>
                <a:r>
                  <a:rPr lang="pt-BR" dirty="0"/>
                  <a:t>A distribuição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d>
                  </m:oMath>
                </a14:m>
                <a:r>
                  <a:rPr lang="pt-BR" dirty="0"/>
                  <a:t> pode ser </a:t>
                </a:r>
                <a:r>
                  <a:rPr lang="pt-BR" b="1" i="1" dirty="0">
                    <a:solidFill>
                      <a:srgbClr val="7030A0"/>
                    </a:solidFill>
                  </a:rPr>
                  <a:t>assumida</a:t>
                </a:r>
                <a:r>
                  <a:rPr lang="pt-BR" dirty="0"/>
                  <a:t> como sendo Gaussiana </a:t>
                </a:r>
                <a:r>
                  <a:rPr lang="pt-BR" b="1" i="1" dirty="0">
                    <a:solidFill>
                      <a:srgbClr val="7030A0"/>
                    </a:solidFill>
                  </a:rPr>
                  <a:t>se </a:t>
                </a:r>
                <a14:m>
                  <m:oMath xmlns:m="http://schemas.openxmlformats.org/officeDocument/2006/math">
                    <m:sSub>
                      <m:sSubPr>
                        <m:ctrlPr>
                          <a:rPr lang="pt-BR" i="1" smtClean="0">
                            <a:solidFill>
                              <a:schemeClr val="tx1"/>
                            </a:solidFill>
                            <a:latin typeface="Cambria Math" panose="02040503050406030204" pitchFamily="18" charset="0"/>
                          </a:rPr>
                        </m:ctrlPr>
                      </m:sSubPr>
                      <m:e>
                        <m:r>
                          <a:rPr lang="pt-BR" b="0" i="1">
                            <a:solidFill>
                              <a:schemeClr val="tx1"/>
                            </a:solidFill>
                            <a:latin typeface="Cambria Math" panose="02040503050406030204" pitchFamily="18" charset="0"/>
                            <a:ea typeface="Cambria Math" panose="02040503050406030204" pitchFamily="18" charset="0"/>
                          </a:rPr>
                          <m:t>𝛽</m:t>
                        </m:r>
                      </m:e>
                      <m:sub>
                        <m:r>
                          <a:rPr lang="pt-BR" b="0" i="1">
                            <a:solidFill>
                              <a:schemeClr val="tx1"/>
                            </a:solidFill>
                            <a:latin typeface="Cambria Math" panose="02040503050406030204" pitchFamily="18" charset="0"/>
                          </a:rPr>
                          <m:t>𝑡</m:t>
                        </m:r>
                      </m:sub>
                    </m:sSub>
                  </m:oMath>
                </a14:m>
                <a:r>
                  <a:rPr lang="pt-BR" b="1" i="1" dirty="0">
                    <a:solidFill>
                      <a:schemeClr val="tx1"/>
                    </a:solidFill>
                  </a:rPr>
                  <a:t> </a:t>
                </a:r>
                <a:r>
                  <a:rPr lang="pt-BR" b="1" i="1" dirty="0">
                    <a:solidFill>
                      <a:srgbClr val="7030A0"/>
                    </a:solidFill>
                  </a:rPr>
                  <a:t>for pequeno o suficiente em cada passo, </a:t>
                </a:r>
                <a14:m>
                  <m:oMath xmlns:m="http://schemas.openxmlformats.org/officeDocument/2006/math">
                    <m:r>
                      <a:rPr lang="pt-BR" i="1">
                        <a:latin typeface="Cambria Math" panose="02040503050406030204" pitchFamily="18" charset="0"/>
                      </a:rPr>
                      <m:t>𝑡</m:t>
                    </m:r>
                  </m:oMath>
                </a14:m>
                <a:r>
                  <a:rPr lang="pt-BR" b="1" i="1" dirty="0">
                    <a:solidFill>
                      <a:srgbClr val="7030A0"/>
                    </a:solidFill>
                  </a:rPr>
                  <a:t>, da difusão direta</a:t>
                </a:r>
                <a:r>
                  <a:rPr lang="pt-BR" dirty="0"/>
                  <a:t>.</a:t>
                </a:r>
              </a:p>
              <a:p>
                <a:r>
                  <a:rPr lang="pt-BR" dirty="0"/>
                  <a:t>Assim, escolhemos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oMath>
                </a14:m>
                <a:r>
                  <a:rPr lang="pt-BR" dirty="0"/>
                  <a:t> como sendo uma </a:t>
                </a:r>
                <a:r>
                  <a:rPr lang="pt-BR" b="1" i="1" dirty="0">
                    <a:solidFill>
                      <a:srgbClr val="00B050"/>
                    </a:solidFill>
                  </a:rPr>
                  <a:t>distribuição Gaussiana </a:t>
                </a:r>
                <a:r>
                  <a:rPr lang="pt-BR" dirty="0"/>
                  <a:t>e </a:t>
                </a:r>
                <a:r>
                  <a:rPr lang="pt-BR" b="1" i="1" dirty="0">
                    <a:solidFill>
                      <a:schemeClr val="accent2"/>
                    </a:solidFill>
                  </a:rPr>
                  <a:t>parametrizamos sua média e matriz de covariância</a:t>
                </a: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sz="2800" b="1" dirty="0"/>
                  <a:t>OBS</a:t>
                </a:r>
                <a:r>
                  <a:rPr lang="pt-BR" sz="2800" dirty="0"/>
                  <a:t>.: A média e a variância também estão </a:t>
                </a:r>
                <a:r>
                  <a:rPr lang="pt-BR" sz="2800" b="1" i="1" dirty="0">
                    <a:solidFill>
                      <a:srgbClr val="7030A0"/>
                    </a:solidFill>
                  </a:rPr>
                  <a:t>condicionadas ao passo</a:t>
                </a:r>
                <a:r>
                  <a:rPr lang="pt-BR" sz="2800" dirty="0"/>
                  <a:t>, </a:t>
                </a:r>
                <a14:m>
                  <m:oMath xmlns:m="http://schemas.openxmlformats.org/officeDocument/2006/math">
                    <m:r>
                      <a:rPr lang="pt-BR" sz="2800" b="0" i="1" smtClean="0">
                        <a:latin typeface="Cambria Math" panose="02040503050406030204" pitchFamily="18" charset="0"/>
                      </a:rPr>
                      <m:t>𝑡</m:t>
                    </m:r>
                  </m:oMath>
                </a14:m>
                <a:r>
                  <a:rPr lang="pt-BR" sz="2800" dirty="0"/>
                  <a:t>, o qual dita o nível de ruído.</a:t>
                </a:r>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BA944ABF-84B8-137B-5455-6934887E44B0}"/>
                  </a:ext>
                </a:extLst>
              </p:cNvPr>
              <p:cNvSpPr>
                <a:spLocks noGrp="1" noRot="1" noChangeAspect="1" noMove="1" noResize="1" noEditPoints="1" noAdjustHandles="1" noChangeArrowheads="1" noChangeShapeType="1" noTextEdit="1"/>
              </p:cNvSpPr>
              <p:nvPr>
                <p:ph idx="1"/>
              </p:nvPr>
            </p:nvSpPr>
            <p:spPr>
              <a:xfrm>
                <a:off x="838200" y="1825624"/>
                <a:ext cx="11260755" cy="3112136"/>
              </a:xfrm>
              <a:blipFill>
                <a:blip r:embed="rId2"/>
                <a:stretch>
                  <a:fillRect l="-975" t="-3131" b="-2935"/>
                </a:stretch>
              </a:blipFill>
            </p:spPr>
            <p:txBody>
              <a:bodyPr/>
              <a:lstStyle/>
              <a:p>
                <a:r>
                  <a:rPr lang="pt-BR">
                    <a:noFill/>
                  </a:rPr>
                  <a:t> </a:t>
                </a:r>
              </a:p>
            </p:txBody>
          </p:sp>
        </mc:Fallback>
      </mc:AlternateContent>
      <p:pic>
        <p:nvPicPr>
          <p:cNvPr id="4" name="Picture 2">
            <a:extLst>
              <a:ext uri="{FF2B5EF4-FFF2-40B4-BE49-F238E27FC236}">
                <a16:creationId xmlns:a16="http://schemas.microsoft.com/office/drawing/2014/main" id="{16B21B98-BA57-BCA8-DC49-9C181BC7B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8"/>
          <a:stretch/>
        </p:blipFill>
        <p:spPr bwMode="auto">
          <a:xfrm>
            <a:off x="2733014" y="4814606"/>
            <a:ext cx="6725972" cy="20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9A4953-3317-229A-B594-95B6C73D1908}"/>
              </a:ext>
            </a:extLst>
          </p:cNvPr>
          <p:cNvSpPr>
            <a:spLocks noGrp="1"/>
          </p:cNvSpPr>
          <p:nvPr>
            <p:ph idx="1"/>
          </p:nvPr>
        </p:nvSpPr>
        <p:spPr>
          <a:xfrm>
            <a:off x="838200" y="2847309"/>
            <a:ext cx="10515600" cy="1163381"/>
          </a:xfrm>
        </p:spPr>
        <p:txBody>
          <a:bodyPr>
            <a:normAutofit/>
          </a:bodyPr>
          <a:lstStyle/>
          <a:p>
            <a:pPr marL="0" indent="0" algn="ctr">
              <a:buNone/>
            </a:pPr>
            <a:r>
              <a:rPr lang="pt-BR" sz="6000" dirty="0"/>
              <a:t>O que a rede deve predizer?</a:t>
            </a:r>
          </a:p>
        </p:txBody>
      </p:sp>
    </p:spTree>
    <p:extLst>
      <p:ext uri="{BB962C8B-B14F-4D97-AF65-F5344CB8AC3E}">
        <p14:creationId xmlns:p14="http://schemas.microsoft.com/office/powerpoint/2010/main" val="36032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1D75-0437-7160-666B-91FD846775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DE65F3-CB3D-7B49-1EE1-FCE40A9727CB}"/>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342E64F-B3C0-2EBB-E3AC-7394D152615A}"/>
                  </a:ext>
                </a:extLst>
              </p:cNvPr>
              <p:cNvSpPr>
                <a:spLocks noGrp="1"/>
              </p:cNvSpPr>
              <p:nvPr>
                <p:ph idx="1"/>
              </p:nvPr>
            </p:nvSpPr>
            <p:spPr>
              <a:xfrm>
                <a:off x="838200" y="1825624"/>
                <a:ext cx="11353800" cy="5032376"/>
              </a:xfrm>
            </p:spPr>
            <p:txBody>
              <a:bodyPr>
                <a:normAutofit/>
              </a:bodyPr>
              <a:lstStyle/>
              <a:p>
                <a:r>
                  <a:rPr lang="pt-BR" dirty="0"/>
                  <a:t>A rede recebe dois argumentos,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 gera em sua saída um vetor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oMath>
                </a14:m>
                <a:r>
                  <a:rPr lang="pt-BR" dirty="0"/>
                  <a:t> e uma matriz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ea typeface="Cambria Math" panose="02040503050406030204" pitchFamily="18" charset="0"/>
                      </a:rPr>
                      <m:t>)</m:t>
                    </m:r>
                  </m:oMath>
                </a14:m>
                <a:r>
                  <a:rPr lang="pt-BR" dirty="0"/>
                  <a:t>, de modo que cada passo do processo de difusão direta possa ser aproximadamente desfeito por</a:t>
                </a:r>
              </a:p>
              <a:p>
                <a:pPr marL="0" indent="0">
                  <a:buNone/>
                </a:pPr>
                <a14:m>
                  <m:oMathPara xmlns:m="http://schemas.openxmlformats.org/officeDocument/2006/math">
                    <m:oMathParaPr>
                      <m:jc m:val="center"/>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Começando com ruído puro,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rPr>
                          <m:t>;</m:t>
                        </m:r>
                        <m:r>
                          <a:rPr lang="pt-BR" b="1" i="1" smtClean="0">
                            <a:latin typeface="Cambria Math" panose="02040503050406030204" pitchFamily="18" charset="0"/>
                          </a:rPr>
                          <m:t>𝟎</m:t>
                        </m:r>
                        <m:r>
                          <a:rPr lang="pt-BR" b="0" i="1" smtClean="0">
                            <a:latin typeface="Cambria Math" panose="02040503050406030204" pitchFamily="18" charset="0"/>
                          </a:rPr>
                          <m:t>,</m:t>
                        </m:r>
                        <m:r>
                          <a:rPr lang="pt-BR" b="1" i="1" smtClean="0">
                            <a:latin typeface="Cambria Math" panose="02040503050406030204" pitchFamily="18" charset="0"/>
                          </a:rPr>
                          <m:t>𝑰</m:t>
                        </m:r>
                      </m:e>
                    </m:d>
                  </m:oMath>
                </a14:m>
                <a:r>
                  <a:rPr lang="pt-BR" dirty="0"/>
                  <a:t>, o modelo aprende a </a:t>
                </a:r>
                <a:r>
                  <a:rPr lang="pt-BR" b="1" i="1" dirty="0">
                    <a:solidFill>
                      <a:srgbClr val="00B050"/>
                    </a:solidFill>
                  </a:rPr>
                  <a:t>distribuição conjunta do processo reverso</a:t>
                </a:r>
                <a:r>
                  <a:rPr lang="pt-BR" dirty="0"/>
                  <a:t> de </a:t>
                </a:r>
                <a14:m>
                  <m:oMath xmlns:m="http://schemas.openxmlformats.org/officeDocument/2006/math">
                    <m:r>
                      <a:rPr lang="pt-BR" b="0" i="1" smtClean="0">
                        <a:latin typeface="Cambria Math" panose="02040503050406030204" pitchFamily="18" charset="0"/>
                      </a:rPr>
                      <m:t>𝑇</m:t>
                    </m:r>
                  </m:oMath>
                </a14:m>
                <a:r>
                  <a:rPr lang="pt-BR" dirty="0"/>
                  <a:t> a 0 como</a:t>
                </a:r>
              </a:p>
              <a:p>
                <a:pPr marL="0" indent="0">
                  <a:buNone/>
                </a:pPr>
                <a14:m>
                  <m:oMathPara xmlns:m="http://schemas.openxmlformats.org/officeDocument/2006/math">
                    <m:oMathParaPr>
                      <m:jc m:val="centerGroup"/>
                    </m:oMathParaPr>
                    <m:oMath xmlns:m="http://schemas.openxmlformats.org/officeDocument/2006/math">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0" i="1" smtClean="0">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b="0" i="1" smtClean="0">
                                  <a:latin typeface="Cambria Math" panose="02040503050406030204" pitchFamily="18" charset="0"/>
                                </a:rPr>
                                <m:t>0:</m:t>
                              </m:r>
                              <m:r>
                                <a:rPr lang="pt-BR" sz="2700" i="1">
                                  <a:latin typeface="Cambria Math" panose="02040503050406030204" pitchFamily="18" charset="0"/>
                                </a:rPr>
                                <m:t>𝑇</m:t>
                              </m:r>
                            </m:sub>
                          </m:sSub>
                        </m:e>
                      </m:d>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i="1">
                              <a:latin typeface="Cambria Math" panose="02040503050406030204" pitchFamily="18" charset="0"/>
                            </a:rPr>
                          </m:ctrlPr>
                        </m:naryPr>
                        <m:sub>
                          <m:r>
                            <m:rPr>
                              <m:brk m:alnAt="23"/>
                            </m:rPr>
                            <a:rPr lang="pt-BR" sz="2700" i="1">
                              <a:latin typeface="Cambria Math" panose="02040503050406030204" pitchFamily="18" charset="0"/>
                            </a:rPr>
                            <m:t>𝑡</m:t>
                          </m:r>
                          <m:r>
                            <a:rPr lang="pt-BR" sz="2700" i="1">
                              <a:latin typeface="Cambria Math" panose="02040503050406030204" pitchFamily="18" charset="0"/>
                            </a:rPr>
                            <m:t>=1</m:t>
                          </m:r>
                        </m:sub>
                        <m:sup>
                          <m:r>
                            <a:rPr lang="pt-BR" sz="2700" i="1">
                              <a:latin typeface="Cambria Math" panose="02040503050406030204" pitchFamily="18" charset="0"/>
                            </a:rPr>
                            <m:t>𝑇</m:t>
                          </m:r>
                        </m:sup>
                        <m:e>
                          <m:sSub>
                            <m:sSubPr>
                              <m:ctrlPr>
                                <a:rPr lang="pt-BR" sz="2700" i="1">
                                  <a:latin typeface="Cambria Math" panose="02040503050406030204" pitchFamily="18" charset="0"/>
                                </a:rPr>
                              </m:ctrlPr>
                            </m:sSubPr>
                            <m:e>
                              <m:r>
                                <a:rPr lang="pt-BR" sz="2700" i="1">
                                  <a:latin typeface="Cambria Math" panose="02040503050406030204" pitchFamily="18" charset="0"/>
                                </a:rPr>
                                <m:t>𝑝</m:t>
                              </m:r>
                            </m:e>
                            <m:sub>
                              <m:r>
                                <a:rPr lang="pt-BR" sz="2700" i="1">
                                  <a:latin typeface="Cambria Math" panose="02040503050406030204" pitchFamily="18" charset="0"/>
                                  <a:ea typeface="Cambria Math" panose="02040503050406030204" pitchFamily="18" charset="0"/>
                                </a:rPr>
                                <m:t>𝜃</m:t>
                              </m:r>
                            </m:sub>
                          </m:sSub>
                          <m:d>
                            <m:dPr>
                              <m:ctrlPr>
                                <a:rPr lang="pt-BR" sz="2700" b="1"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e>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e>
                          </m:d>
                        </m:e>
                      </m:nary>
                      <m:r>
                        <a:rPr lang="pt-BR" sz="2700" b="0" i="1" smtClean="0">
                          <a:latin typeface="Cambria Math" panose="02040503050406030204" pitchFamily="18" charset="0"/>
                          <a:ea typeface="Cambria Math" panose="02040503050406030204" pitchFamily="18" charset="0"/>
                        </a:rPr>
                        <m:t>=</m:t>
                      </m:r>
                      <m:r>
                        <a:rPr lang="pt-BR" sz="2700" i="1">
                          <a:latin typeface="Cambria Math" panose="02040503050406030204" pitchFamily="18" charset="0"/>
                          <a:ea typeface="Cambria Math" panose="02040503050406030204" pitchFamily="18" charset="0"/>
                        </a:rPr>
                        <m:t>𝑝</m:t>
                      </m:r>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𝑇</m:t>
                          </m:r>
                        </m:sub>
                      </m:sSub>
                      <m:r>
                        <a:rPr lang="pt-BR" sz="2700" i="1">
                          <a:latin typeface="Cambria Math" panose="02040503050406030204" pitchFamily="18" charset="0"/>
                          <a:ea typeface="Cambria Math" panose="02040503050406030204" pitchFamily="18" charset="0"/>
                        </a:rPr>
                        <m:t>)</m:t>
                      </m:r>
                      <m:nary>
                        <m:naryPr>
                          <m:chr m:val="∏"/>
                          <m:ctrlPr>
                            <a:rPr lang="pt-BR" sz="2700" b="0" i="1" smtClean="0">
                              <a:latin typeface="Cambria Math" panose="02040503050406030204" pitchFamily="18" charset="0"/>
                            </a:rPr>
                          </m:ctrlPr>
                        </m:naryPr>
                        <m:sub>
                          <m:r>
                            <m:rPr>
                              <m:brk m:alnAt="23"/>
                            </m:rPr>
                            <a:rPr lang="pt-BR" sz="2700" b="0" i="1" smtClean="0">
                              <a:latin typeface="Cambria Math" panose="02040503050406030204" pitchFamily="18" charset="0"/>
                            </a:rPr>
                            <m:t>𝑡</m:t>
                          </m:r>
                          <m:r>
                            <a:rPr lang="pt-BR" sz="2700" b="0" i="1" smtClean="0">
                              <a:latin typeface="Cambria Math" panose="02040503050406030204" pitchFamily="18" charset="0"/>
                            </a:rPr>
                            <m:t>=1</m:t>
                          </m:r>
                        </m:sub>
                        <m:sup>
                          <m:r>
                            <a:rPr lang="pt-BR" sz="2700" b="0" i="1" smtClean="0">
                              <a:latin typeface="Cambria Math" panose="02040503050406030204" pitchFamily="18" charset="0"/>
                            </a:rPr>
                            <m:t>𝑇</m:t>
                          </m:r>
                        </m:sup>
                        <m:e>
                          <m:r>
                            <a:rPr lang="el-GR" sz="2700" i="1">
                              <a:latin typeface="Cambria Math" panose="02040503050406030204" pitchFamily="18" charset="0"/>
                              <a:ea typeface="Cambria Math" panose="02040503050406030204" pitchFamily="18" charset="0"/>
                            </a:rPr>
                            <m:t>𝛮</m:t>
                          </m:r>
                          <m:d>
                            <m:dPr>
                              <m:ctrlPr>
                                <a:rPr lang="pt-BR" sz="2700" i="1">
                                  <a:latin typeface="Cambria Math" panose="02040503050406030204" pitchFamily="18" charset="0"/>
                                  <a:ea typeface="Cambria Math" panose="02040503050406030204" pitchFamily="18" charset="0"/>
                                </a:rPr>
                              </m:ctrlPr>
                            </m:dPr>
                            <m:e>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r>
                                    <a:rPr lang="pt-BR" sz="2700" i="1">
                                      <a:latin typeface="Cambria Math" panose="02040503050406030204" pitchFamily="18" charset="0"/>
                                    </a:rPr>
                                    <m:t>−1</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ea typeface="Cambria Math" panose="02040503050406030204" pitchFamily="18" charset="0"/>
                                    </a:rPr>
                                    <m:t>𝝁</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rPr>
                                <m:t>),</m:t>
                              </m:r>
                              <m:sSub>
                                <m:sSubPr>
                                  <m:ctrlPr>
                                    <a:rPr lang="pt-BR" sz="2700" i="1">
                                      <a:latin typeface="Cambria Math" panose="02040503050406030204" pitchFamily="18" charset="0"/>
                                      <a:ea typeface="Cambria Math" panose="02040503050406030204" pitchFamily="18" charset="0"/>
                                    </a:rPr>
                                  </m:ctrlPr>
                                </m:sSubPr>
                                <m:e>
                                  <m:r>
                                    <a:rPr lang="el-GR" sz="2700" b="1" i="1">
                                      <a:latin typeface="Cambria Math" panose="02040503050406030204" pitchFamily="18" charset="0"/>
                                      <a:ea typeface="Cambria Math" panose="02040503050406030204" pitchFamily="18" charset="0"/>
                                    </a:rPr>
                                    <m:t>𝜮</m:t>
                                  </m:r>
                                </m:e>
                                <m:sub>
                                  <m:r>
                                    <a:rPr lang="pt-BR" sz="2700" i="1">
                                      <a:latin typeface="Cambria Math" panose="02040503050406030204" pitchFamily="18" charset="0"/>
                                      <a:ea typeface="Cambria Math" panose="02040503050406030204" pitchFamily="18" charset="0"/>
                                    </a:rPr>
                                    <m:t>𝜃</m:t>
                                  </m:r>
                                </m:sub>
                              </m:sSub>
                              <m:r>
                                <a:rPr lang="pt-BR" sz="2700" i="1">
                                  <a:latin typeface="Cambria Math" panose="02040503050406030204" pitchFamily="18" charset="0"/>
                                  <a:ea typeface="Cambria Math" panose="02040503050406030204" pitchFamily="18" charset="0"/>
                                </a:rPr>
                                <m:t>(</m:t>
                              </m:r>
                              <m:sSub>
                                <m:sSubPr>
                                  <m:ctrlPr>
                                    <a:rPr lang="pt-BR" sz="2700" i="1">
                                      <a:latin typeface="Cambria Math" panose="02040503050406030204" pitchFamily="18" charset="0"/>
                                    </a:rPr>
                                  </m:ctrlPr>
                                </m:sSubPr>
                                <m:e>
                                  <m:r>
                                    <a:rPr lang="pt-BR" sz="2700" b="1" i="1">
                                      <a:latin typeface="Cambria Math" panose="02040503050406030204" pitchFamily="18" charset="0"/>
                                    </a:rPr>
                                    <m:t>𝒙</m:t>
                                  </m:r>
                                </m:e>
                                <m:sub>
                                  <m:r>
                                    <a:rPr lang="pt-BR" sz="2700" i="1">
                                      <a:latin typeface="Cambria Math" panose="02040503050406030204" pitchFamily="18" charset="0"/>
                                    </a:rPr>
                                    <m:t>𝑡</m:t>
                                  </m:r>
                                </m:sub>
                              </m:sSub>
                              <m:r>
                                <a:rPr lang="pt-BR" sz="2700" i="1">
                                  <a:latin typeface="Cambria Math" panose="02040503050406030204" pitchFamily="18" charset="0"/>
                                </a:rPr>
                                <m:t>,</m:t>
                              </m:r>
                              <m:r>
                                <a:rPr lang="pt-BR" sz="2700" i="1">
                                  <a:latin typeface="Cambria Math" panose="02040503050406030204" pitchFamily="18" charset="0"/>
                                </a:rPr>
                                <m:t>𝑡</m:t>
                              </m:r>
                              <m:r>
                                <a:rPr lang="pt-BR" sz="2700" i="1">
                                  <a:latin typeface="Cambria Math" panose="02040503050406030204" pitchFamily="18" charset="0"/>
                                  <a:ea typeface="Cambria Math" panose="02040503050406030204" pitchFamily="18" charset="0"/>
                                </a:rPr>
                                <m:t>)</m:t>
                              </m:r>
                            </m:e>
                          </m:d>
                          <m:r>
                            <a:rPr lang="pt-BR" sz="2700">
                              <a:latin typeface="Cambria Math" panose="02040503050406030204" pitchFamily="18" charset="0"/>
                              <a:ea typeface="Cambria Math" panose="02040503050406030204" pitchFamily="18" charset="0"/>
                            </a:rPr>
                            <m:t>.</m:t>
                          </m:r>
                        </m:e>
                      </m:nary>
                    </m:oMath>
                  </m:oMathPara>
                </a14:m>
                <a:endParaRPr lang="pt-BR" sz="2700" dirty="0"/>
              </a:p>
              <a:p>
                <a:r>
                  <a:rPr lang="pt-BR" dirty="0"/>
                  <a:t>A distribuição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𝑝</m:t>
                        </m:r>
                      </m:e>
                      <m:sub>
                        <m:r>
                          <a:rPr lang="pt-BR" sz="2800" i="1">
                            <a:latin typeface="Cambria Math" panose="02040503050406030204" pitchFamily="18" charset="0"/>
                            <a:ea typeface="Cambria Math" panose="02040503050406030204" pitchFamily="18" charset="0"/>
                          </a:rPr>
                          <m:t>𝜃</m:t>
                        </m:r>
                      </m:sub>
                    </m:sSub>
                    <m:d>
                      <m:dPr>
                        <m:ctrlPr>
                          <a:rPr lang="pt-BR" sz="2800" b="0" i="1" smtClean="0">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b="0" i="1" smtClean="0">
                                <a:latin typeface="Cambria Math" panose="02040503050406030204" pitchFamily="18" charset="0"/>
                              </a:rPr>
                              <m:t>0:</m:t>
                            </m:r>
                            <m:r>
                              <a:rPr lang="pt-BR" sz="2800" i="1">
                                <a:latin typeface="Cambria Math" panose="02040503050406030204" pitchFamily="18" charset="0"/>
                              </a:rPr>
                              <m:t>𝑇</m:t>
                            </m:r>
                          </m:sub>
                        </m:sSub>
                      </m:e>
                    </m:d>
                  </m:oMath>
                </a14:m>
                <a:r>
                  <a:rPr lang="pt-BR" dirty="0"/>
                  <a:t> também é chamada de </a:t>
                </a:r>
                <a:r>
                  <a:rPr lang="pt-BR" b="1" i="1" dirty="0">
                    <a:solidFill>
                      <a:srgbClr val="7030A0"/>
                    </a:solidFill>
                  </a:rPr>
                  <a:t>trajetória (reversa)</a:t>
                </a:r>
                <a:r>
                  <a:rPr lang="pt-BR" dirty="0"/>
                  <a:t>.</a:t>
                </a:r>
              </a:p>
            </p:txBody>
          </p:sp>
        </mc:Choice>
        <mc:Fallback xmlns="">
          <p:sp>
            <p:nvSpPr>
              <p:cNvPr id="3" name="Espaço Reservado para Conteúdo 2">
                <a:extLst>
                  <a:ext uri="{FF2B5EF4-FFF2-40B4-BE49-F238E27FC236}">
                    <a16:creationId xmlns:a16="http://schemas.microsoft.com/office/drawing/2014/main" id="{2342E64F-B3C0-2EBB-E3AC-7394D152615A}"/>
                  </a:ext>
                </a:extLst>
              </p:cNvPr>
              <p:cNvSpPr>
                <a:spLocks noGrp="1" noRot="1" noChangeAspect="1" noMove="1" noResize="1" noEditPoints="1" noAdjustHandles="1" noChangeArrowheads="1" noChangeShapeType="1" noTextEdit="1"/>
              </p:cNvSpPr>
              <p:nvPr>
                <p:ph idx="1"/>
              </p:nvPr>
            </p:nvSpPr>
            <p:spPr>
              <a:xfrm>
                <a:off x="838200" y="1825624"/>
                <a:ext cx="11353800" cy="5032376"/>
              </a:xfrm>
              <a:blipFill>
                <a:blip r:embed="rId3"/>
                <a:stretch>
                  <a:fillRect l="-967" t="-1937"/>
                </a:stretch>
              </a:blipFill>
            </p:spPr>
            <p:txBody>
              <a:bodyPr/>
              <a:lstStyle/>
              <a:p>
                <a:r>
                  <a:rPr lang="pt-BR">
                    <a:noFill/>
                  </a:rPr>
                  <a:t> </a:t>
                </a:r>
              </a:p>
            </p:txBody>
          </p:sp>
        </mc:Fallback>
      </mc:AlternateContent>
    </p:spTree>
    <p:extLst>
      <p:ext uri="{BB962C8B-B14F-4D97-AF65-F5344CB8AC3E}">
        <p14:creationId xmlns:p14="http://schemas.microsoft.com/office/powerpoint/2010/main" val="66003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F22D-FCCB-67FC-1997-CDDBCCBE53FA}"/>
              </a:ext>
            </a:extLst>
          </p:cNvPr>
          <p:cNvSpPr>
            <a:spLocks noGrp="1"/>
          </p:cNvSpPr>
          <p:nvPr>
            <p:ph type="title"/>
          </p:nvPr>
        </p:nvSpPr>
        <p:spPr/>
        <p:txBody>
          <a:bodyPr/>
          <a:lstStyle/>
          <a:p>
            <a:r>
              <a:rPr lang="pt-BR" dirty="0"/>
              <a:t>Processo de difusão reversa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958EEB2-B212-BF90-E1E6-D3153594EF6B}"/>
                  </a:ext>
                </a:extLst>
              </p:cNvPr>
              <p:cNvSpPr>
                <a:spLocks noGrp="1"/>
              </p:cNvSpPr>
              <p:nvPr>
                <p:ph idx="1"/>
              </p:nvPr>
            </p:nvSpPr>
            <p:spPr>
              <a:xfrm>
                <a:off x="838200" y="1825624"/>
                <a:ext cx="11176000" cy="5032375"/>
              </a:xfrm>
            </p:spPr>
            <p:txBody>
              <a:bodyPr/>
              <a:lstStyle/>
              <a:p>
                <a:r>
                  <a:rPr lang="pt-BR" dirty="0"/>
                  <a:t>Os autores do artigo DDPM [1], fazem uma simplificação, onde </a:t>
                </a:r>
                <a14:m>
                  <m:oMath xmlns:m="http://schemas.openxmlformats.org/officeDocument/2006/math">
                    <m:sSub>
                      <m:sSubPr>
                        <m:ctrlPr>
                          <a:rPr lang="pt-BR" sz="2800" i="1" smtClean="0">
                            <a:latin typeface="Cambria Math" panose="02040503050406030204" pitchFamily="18" charset="0"/>
                            <a:ea typeface="Cambria Math" panose="02040503050406030204" pitchFamily="18" charset="0"/>
                          </a:rPr>
                        </m:ctrlPr>
                      </m:sSubPr>
                      <m:e>
                        <m:r>
                          <a:rPr lang="el-GR" sz="2800" b="1" i="1">
                            <a:latin typeface="Cambria Math" panose="02040503050406030204" pitchFamily="18" charset="0"/>
                            <a:ea typeface="Cambria Math" panose="02040503050406030204" pitchFamily="18" charset="0"/>
                          </a:rPr>
                          <m:t>𝜮</m:t>
                        </m:r>
                      </m:e>
                      <m:sub>
                        <m:r>
                          <a:rPr lang="pt-BR" sz="2800" i="1">
                            <a:latin typeface="Cambria Math" panose="02040503050406030204" pitchFamily="18" charset="0"/>
                            <a:ea typeface="Cambria Math" panose="02040503050406030204" pitchFamily="18" charset="0"/>
                          </a:rPr>
                          <m:t>𝜃</m:t>
                        </m:r>
                      </m:sub>
                    </m:sSub>
                    <m:d>
                      <m:dPr>
                        <m:ctrlPr>
                          <a:rPr lang="pt-BR" sz="2800" i="1">
                            <a:latin typeface="Cambria Math" panose="02040503050406030204" pitchFamily="18" charset="0"/>
                            <a:ea typeface="Cambria Math" panose="02040503050406030204" pitchFamily="18" charset="0"/>
                          </a:rPr>
                        </m:ctrlPr>
                      </m:dPr>
                      <m:e>
                        <m:sSub>
                          <m:sSubPr>
                            <m:ctrlPr>
                              <a:rPr lang="pt-BR" sz="2800" i="1">
                                <a:latin typeface="Cambria Math" panose="02040503050406030204" pitchFamily="18" charset="0"/>
                              </a:rPr>
                            </m:ctrlPr>
                          </m:sSubPr>
                          <m:e>
                            <m:r>
                              <a:rPr lang="pt-BR" sz="2800" b="1" i="1">
                                <a:latin typeface="Cambria Math" panose="02040503050406030204" pitchFamily="18" charset="0"/>
                              </a:rPr>
                              <m:t>𝒙</m:t>
                            </m:r>
                          </m:e>
                          <m:sub>
                            <m:r>
                              <a:rPr lang="pt-BR" sz="2800" i="1">
                                <a:latin typeface="Cambria Math" panose="02040503050406030204" pitchFamily="18" charset="0"/>
                              </a:rPr>
                              <m:t>𝑡</m:t>
                            </m:r>
                          </m:sub>
                        </m:sSub>
                        <m:r>
                          <a:rPr lang="pt-BR" sz="2800" i="1">
                            <a:latin typeface="Cambria Math" panose="02040503050406030204" pitchFamily="18" charset="0"/>
                          </a:rPr>
                          <m:t>,</m:t>
                        </m:r>
                        <m:r>
                          <a:rPr lang="pt-BR" sz="2800" i="1">
                            <a:latin typeface="Cambria Math" panose="02040503050406030204" pitchFamily="18" charset="0"/>
                          </a:rPr>
                          <m:t>𝑡</m:t>
                        </m:r>
                      </m:e>
                    </m:d>
                    <m:r>
                      <a:rPr lang="pt-BR" sz="2800" b="0" i="1" smtClean="0">
                        <a:latin typeface="Cambria Math" panose="02040503050406030204" pitchFamily="18" charset="0"/>
                        <a:ea typeface="Cambria Math" panose="02040503050406030204" pitchFamily="18" charset="0"/>
                      </a:rPr>
                      <m:t>=</m:t>
                    </m:r>
                    <m:sSubSup>
                      <m:sSubSupPr>
                        <m:ctrlPr>
                          <a:rPr lang="pt-BR" sz="2800" b="0" i="1" smtClean="0">
                            <a:latin typeface="Cambria Math" panose="02040503050406030204" pitchFamily="18" charset="0"/>
                            <a:ea typeface="Cambria Math" panose="02040503050406030204" pitchFamily="18" charset="0"/>
                          </a:rPr>
                        </m:ctrlPr>
                      </m:sSubSupPr>
                      <m:e>
                        <m:r>
                          <a:rPr lang="pt-BR" sz="2800" b="0" i="1" smtClean="0">
                            <a:latin typeface="Cambria Math" panose="02040503050406030204" pitchFamily="18" charset="0"/>
                            <a:ea typeface="Cambria Math" panose="02040503050406030204" pitchFamily="18" charset="0"/>
                          </a:rPr>
                          <m:t>𝜎</m:t>
                        </m:r>
                      </m:e>
                      <m:sub>
                        <m:r>
                          <a:rPr lang="pt-BR" sz="2800" b="0" i="1" smtClean="0">
                            <a:latin typeface="Cambria Math" panose="02040503050406030204" pitchFamily="18" charset="0"/>
                            <a:ea typeface="Cambria Math" panose="02040503050406030204" pitchFamily="18" charset="0"/>
                          </a:rPr>
                          <m:t>𝑡</m:t>
                        </m:r>
                      </m:sub>
                      <m:sup>
                        <m:r>
                          <a:rPr lang="pt-BR" sz="2800" b="0" i="1" smtClean="0">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oMath>
                </a14:m>
                <a:r>
                  <a:rPr lang="pt-BR" dirty="0"/>
                  <a:t>, onde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ou </a:t>
                </a:r>
                <a14:m>
                  <m:oMath xmlns:m="http://schemas.openxmlformats.org/officeDocument/2006/math">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𝛽</m:t>
                            </m:r>
                          </m:e>
                        </m:acc>
                      </m:e>
                      <m:sub>
                        <m:r>
                          <a:rPr lang="pt-BR" b="0" i="1" smtClean="0">
                            <a:latin typeface="Cambria Math" panose="02040503050406030204" pitchFamily="18" charset="0"/>
                            <a:ea typeface="Cambria Math" panose="02040503050406030204" pitchFamily="18" charset="0"/>
                          </a:rPr>
                          <m:t>𝑡</m:t>
                        </m:r>
                      </m:sub>
                    </m:sSub>
                  </m:oMath>
                </a14:m>
                <a:r>
                  <a:rPr lang="pt-BR" dirty="0"/>
                  <a:t>, onde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num>
                      <m:den>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a:p>
                <a:pPr lvl="1">
                  <a:buFont typeface="Wingdings" panose="05000000000000000000" pitchFamily="2" charset="2"/>
                  <a:buChar char="§"/>
                </a:pPr>
                <a:r>
                  <a:rPr lang="pt-BR" dirty="0"/>
                  <a:t>Ambos valores de </a:t>
                </a:r>
                <a14:m>
                  <m:oMath xmlns:m="http://schemas.openxmlformats.org/officeDocument/2006/math">
                    <m:sSubSup>
                      <m:sSubSupPr>
                        <m:ctrlPr>
                          <a:rPr lang="pt-BR" i="1" smtClean="0">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oMath>
                </a14:m>
                <a:r>
                  <a:rPr lang="pt-BR" dirty="0"/>
                  <a:t> deram resultados semelhantes	.</a:t>
                </a:r>
              </a:p>
              <a:p>
                <a:r>
                  <a:rPr lang="pt-BR" dirty="0"/>
                  <a:t>Desta forma, a </a:t>
                </a:r>
                <a:r>
                  <a:rPr lang="pt-BR" b="1" i="1" dirty="0">
                    <a:solidFill>
                      <a:srgbClr val="7030A0"/>
                    </a:solidFill>
                  </a:rPr>
                  <a:t>rede neural precisa aprender apenas a média</a:t>
                </a:r>
                <a:r>
                  <a:rPr lang="pt-BR" dirty="0"/>
                  <a:t> </a:t>
                </a:r>
                <a14:m>
                  <m:oMath xmlns:m="http://schemas.openxmlformats.org/officeDocument/2006/math">
                    <m:sSub>
                      <m:sSubPr>
                        <m:ctrlPr>
                          <a:rPr lang="pt-BR" b="0" i="1" smtClean="0">
                            <a:latin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a14:m>
                <a:r>
                  <a:rPr lang="pt-BR" dirty="0"/>
                  <a:t> da distribuição condicional de probabilidade,</a:t>
                </a:r>
              </a:p>
              <a:p>
                <a:pPr marL="0" indent="0">
                  <a:buNone/>
                </a:pPr>
                <a:endParaRPr lang="pt-BR" sz="800"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r>
                        <a:rPr lang="pt-BR" b="0" i="1"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limLow>
                            <m:limLowPr>
                              <m:ctrlPr>
                                <a:rPr lang="pt-BR" b="0" i="1" smtClean="0">
                                  <a:latin typeface="Cambria Math" panose="02040503050406030204" pitchFamily="18" charset="0"/>
                                </a:rPr>
                              </m:ctrlPr>
                            </m:limLowPr>
                            <m:e>
                              <m:groupChr>
                                <m:groupChrPr>
                                  <m:chr m:val="⏟"/>
                                  <m:ctrlPr>
                                    <a:rPr lang="pt-BR" b="0" i="1" smtClean="0">
                                      <a:latin typeface="Cambria Math" panose="02040503050406030204" pitchFamily="18" charset="0"/>
                                    </a:rPr>
                                  </m:ctrlPr>
                                </m:groupChrPr>
                                <m:e>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groupChr>
                            </m:e>
                            <m:lim>
                              <m:r>
                                <m:rPr>
                                  <m:sty m:val="p"/>
                                </m:rPr>
                                <a:rPr lang="pt-BR" b="0" i="0" dirty="0" smtClean="0">
                                  <a:latin typeface="Cambria Math" panose="02040503050406030204" pitchFamily="18" charset="0"/>
                                </a:rPr>
                                <m:t>rede</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neural</m:t>
                              </m:r>
                            </m:lim>
                          </m:limLow>
                          <m:r>
                            <a:rPr lang="pt-BR" b="0" i="1" smtClean="0">
                              <a:latin typeface="Cambria Math" panose="02040503050406030204" pitchFamily="18" charset="0"/>
                            </a:rPr>
                            <m:t>,</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r>
                  <a:rPr lang="pt-BR" dirty="0"/>
                  <a:t>Agora veremos como o modelo é treinado.</a:t>
                </a:r>
              </a:p>
              <a:p>
                <a:endParaRPr lang="pt-BR" dirty="0"/>
              </a:p>
            </p:txBody>
          </p:sp>
        </mc:Choice>
        <mc:Fallback xmlns="">
          <p:sp>
            <p:nvSpPr>
              <p:cNvPr id="3" name="Espaço Reservado para Conteúdo 2">
                <a:extLst>
                  <a:ext uri="{FF2B5EF4-FFF2-40B4-BE49-F238E27FC236}">
                    <a16:creationId xmlns:a16="http://schemas.microsoft.com/office/drawing/2014/main" id="{5958EEB2-B212-BF90-E1E6-D3153594EF6B}"/>
                  </a:ext>
                </a:extLst>
              </p:cNvPr>
              <p:cNvSpPr>
                <a:spLocks noGrp="1" noRot="1" noChangeAspect="1" noMove="1" noResize="1" noEditPoints="1" noAdjustHandles="1" noChangeArrowheads="1" noChangeShapeType="1" noTextEdit="1"/>
              </p:cNvSpPr>
              <p:nvPr>
                <p:ph idx="1"/>
              </p:nvPr>
            </p:nvSpPr>
            <p:spPr>
              <a:xfrm>
                <a:off x="838200" y="1825624"/>
                <a:ext cx="11176000" cy="5032375"/>
              </a:xfrm>
              <a:blipFill>
                <a:blip r:embed="rId3"/>
                <a:stretch>
                  <a:fillRect l="-982" t="-1937" r="-1255"/>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5E25990C-7F79-7257-5D9E-F160ABA8B7E7}"/>
              </a:ext>
            </a:extLst>
          </p:cNvPr>
          <p:cNvSpPr txBox="1"/>
          <p:nvPr/>
        </p:nvSpPr>
        <p:spPr>
          <a:xfrm>
            <a:off x="-1" y="6551038"/>
            <a:ext cx="6096000" cy="307777"/>
          </a:xfrm>
          <a:prstGeom prst="rect">
            <a:avLst/>
          </a:prstGeom>
          <a:noFill/>
        </p:spPr>
        <p:txBody>
          <a:bodyPr wrap="square">
            <a:spAutoFit/>
          </a:bodyPr>
          <a:lstStyle/>
          <a:p>
            <a:r>
              <a:rPr lang="pt-BR" sz="1400" dirty="0"/>
              <a:t>[1] Jonathan Ho, et al., “</a:t>
            </a:r>
            <a:r>
              <a:rPr lang="pt-BR" sz="1400" dirty="0" err="1"/>
              <a:t>Denoising</a:t>
            </a:r>
            <a:r>
              <a:rPr lang="pt-BR" sz="1400" dirty="0"/>
              <a:t> </a:t>
            </a:r>
            <a:r>
              <a:rPr lang="pt-BR" sz="1400" dirty="0" err="1"/>
              <a:t>Diffusion</a:t>
            </a:r>
            <a:r>
              <a:rPr lang="pt-BR" sz="1400" dirty="0"/>
              <a:t> </a:t>
            </a:r>
            <a:r>
              <a:rPr lang="pt-BR" sz="1400" dirty="0" err="1"/>
              <a:t>Probabilistic</a:t>
            </a:r>
            <a:r>
              <a:rPr lang="pt-BR" sz="1400" dirty="0"/>
              <a:t> Models”</a:t>
            </a:r>
          </a:p>
        </p:txBody>
      </p:sp>
    </p:spTree>
    <p:extLst>
      <p:ext uri="{BB962C8B-B14F-4D97-AF65-F5344CB8AC3E}">
        <p14:creationId xmlns:p14="http://schemas.microsoft.com/office/powerpoint/2010/main" val="196525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39375" cy="5032375"/>
              </a:xfrm>
            </p:spPr>
            <p:txBody>
              <a:bodyPr>
                <a:normAutofit/>
              </a:bodyPr>
              <a:lstStyle/>
              <a:p>
                <a:r>
                  <a:rPr lang="pt-BR" dirty="0"/>
                  <a:t>Como qualquer outro modelo de aprendizado supervisionado, precisamos definir uma função de erro (ou de perda).</a:t>
                </a:r>
              </a:p>
              <a:p>
                <a:r>
                  <a:rPr lang="pt-BR" dirty="0"/>
                  <a:t>O treinamento é realizado minimizando-se o </a:t>
                </a:r>
                <a:r>
                  <a:rPr lang="pt-BR" b="1" i="1" dirty="0">
                    <a:solidFill>
                      <a:srgbClr val="7030A0"/>
                    </a:solidFill>
                  </a:rPr>
                  <a:t>limite inferior variacional</a:t>
                </a:r>
                <a:r>
                  <a:rPr lang="pt-BR" dirty="0"/>
                  <a:t>, o qual é dado por</a:t>
                </a:r>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d>
                        <m:dPr>
                          <m:begChr m:val="["/>
                          <m:endChr m:val="]"/>
                          <m:ctrlPr>
                            <a:rPr lang="el-G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e>
                          </m:func>
                        </m:e>
                      </m:d>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f>
                                <m:fPr>
                                  <m:ctrlPr>
                                    <a:rPr lang="pt-BR" b="0" i="1" smtClean="0">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𝑇</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1:</m:t>
                                          </m:r>
                                          <m:r>
                                            <a:rPr lang="pt-BR" b="0" i="1" smtClean="0">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den>
                              </m:f>
                            </m:e>
                          </m:func>
                        </m:e>
                      </m:d>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r>
                                <a:rPr lang="pt-BR" b="0" i="1" smtClean="0">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func>
                          <m:r>
                            <a:rPr lang="pt-BR" i="1">
                              <a:latin typeface="Cambria Math" panose="02040503050406030204" pitchFamily="18" charset="0"/>
                              <a:ea typeface="Cambria Math" panose="02040503050406030204" pitchFamily="18" charset="0"/>
                            </a:rPr>
                            <m:t>−</m:t>
                          </m:r>
                          <m:nary>
                            <m:naryPr>
                              <m:chr m:val="∑"/>
                              <m:supHide m:val="on"/>
                              <m:ctrlPr>
                                <a:rPr lang="pt-BR"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up/>
                            <m:e>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num>
                                    <m:den>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e>
                                      </m:d>
                                    </m:den>
                                  </m:f>
                                </m:e>
                              </m:func>
                            </m:e>
                          </m:nary>
                        </m:e>
                      </m:d>
                      <m:r>
                        <a:rPr lang="pt-BR" b="0" i="1" smtClean="0">
                          <a:latin typeface="Cambria Math" panose="02040503050406030204" pitchFamily="18" charset="0"/>
                        </a:rPr>
                        <m:t>=</m:t>
                      </m:r>
                      <m:r>
                        <a:rPr lang="pt-BR" b="0" i="1" smtClean="0">
                          <a:latin typeface="Cambria Math" panose="02040503050406030204" pitchFamily="18" charset="0"/>
                        </a:rPr>
                        <m:t>𝐿</m:t>
                      </m:r>
                      <m:r>
                        <a:rPr lang="pt-BR" b="0" i="0" smtClean="0">
                          <a:latin typeface="Cambria Math" panose="02040503050406030204" pitchFamily="18" charset="0"/>
                        </a:rPr>
                        <m:t>.</m:t>
                      </m:r>
                    </m:oMath>
                  </m:oMathPara>
                </a14:m>
                <a:endParaRPr lang="pt-BR" dirty="0"/>
              </a:p>
              <a:p>
                <a:r>
                  <a:rPr lang="pt-BR" dirty="0"/>
                  <a:t>Que nada mais é do que a função de perda para o treinamento do modelo.</a:t>
                </a:r>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39375" cy="5032375"/>
              </a:xfrm>
              <a:blipFill>
                <a:blip r:embed="rId2"/>
                <a:stretch>
                  <a:fillRect l="-994" t="-1937" r="-1326"/>
                </a:stretch>
              </a:blipFill>
            </p:spPr>
            <p:txBody>
              <a:bodyPr/>
              <a:lstStyle/>
              <a:p>
                <a:r>
                  <a:rPr lang="pt-BR">
                    <a:noFill/>
                  </a:rPr>
                  <a:t> </a:t>
                </a:r>
              </a:p>
            </p:txBody>
          </p:sp>
        </mc:Fallback>
      </mc:AlternateContent>
    </p:spTree>
    <p:extLst>
      <p:ext uri="{BB962C8B-B14F-4D97-AF65-F5344CB8AC3E}">
        <p14:creationId xmlns:p14="http://schemas.microsoft.com/office/powerpoint/2010/main" val="394943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ABCA8-0054-C441-5BF1-6A4A51A59034}"/>
              </a:ext>
            </a:extLst>
          </p:cNvPr>
          <p:cNvSpPr>
            <a:spLocks noGrp="1"/>
          </p:cNvSpPr>
          <p:nvPr>
            <p:ph type="title"/>
          </p:nvPr>
        </p:nvSpPr>
        <p:spPr/>
        <p:txBody>
          <a:bodyPr/>
          <a:lstStyle/>
          <a:p>
            <a:r>
              <a:rPr lang="pt-BR" dirty="0"/>
              <a:t>Treinando um modelo de difusão</a:t>
            </a:r>
          </a:p>
        </p:txBody>
      </p:sp>
      <p:pic>
        <p:nvPicPr>
          <p:cNvPr id="1026" name="Picture 2">
            <a:extLst>
              <a:ext uri="{FF2B5EF4-FFF2-40B4-BE49-F238E27FC236}">
                <a16:creationId xmlns:a16="http://schemas.microsoft.com/office/drawing/2014/main" id="{5E0BAE7B-82A3-51A0-17E8-856C6558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29" y="2008326"/>
            <a:ext cx="8017493" cy="39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825624"/>
            <a:ext cx="5732909" cy="5032375"/>
          </a:xfrm>
        </p:spPr>
        <p:txBody>
          <a:bodyPr>
            <a:normAutofit/>
          </a:bodyPr>
          <a:lstStyle/>
          <a:p>
            <a:r>
              <a:rPr lang="pt-BR" dirty="0"/>
              <a:t>Eles recebem esse nome devido à sua </a:t>
            </a:r>
            <a:r>
              <a:rPr lang="pt-BR" b="1" i="1" dirty="0">
                <a:solidFill>
                  <a:srgbClr val="7030A0"/>
                </a:solidFill>
              </a:rPr>
              <a:t>semelhança</a:t>
            </a:r>
            <a:r>
              <a:rPr lang="pt-BR" dirty="0"/>
              <a:t> com o </a:t>
            </a:r>
            <a:r>
              <a:rPr lang="pt-BR" b="1" i="1" dirty="0">
                <a:solidFill>
                  <a:srgbClr val="00B050"/>
                </a:solidFill>
              </a:rPr>
              <a:t>processo de difusão</a:t>
            </a:r>
            <a:r>
              <a:rPr lang="pt-BR" dirty="0"/>
              <a:t>, que descreve como partículas ou </a:t>
            </a:r>
            <a:r>
              <a:rPr lang="pt-BR" b="1" i="1" dirty="0">
                <a:solidFill>
                  <a:srgbClr val="0070C0"/>
                </a:solidFill>
              </a:rPr>
              <a:t>moléculas se movem de uma área de alta concentração para uma de baixa concentração </a:t>
            </a:r>
            <a:r>
              <a:rPr lang="pt-BR" dirty="0"/>
              <a:t>impulsionadas pelo movimento térmico aleatório das partículas.</a:t>
            </a:r>
          </a:p>
        </p:txBody>
      </p:sp>
      <p:pic>
        <p:nvPicPr>
          <p:cNvPr id="6146" name="Picture 2" descr="Diffusion">
            <a:extLst>
              <a:ext uri="{FF2B5EF4-FFF2-40B4-BE49-F238E27FC236}">
                <a16:creationId xmlns:a16="http://schemas.microsoft.com/office/drawing/2014/main" id="{B67DBD86-DC65-FEE9-2A60-FC408EC8E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4" y="2285499"/>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4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F817-48DF-EB66-B756-7705C05F656D}"/>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A830D30-0D80-9086-23BA-5F2C55387D19}"/>
                  </a:ext>
                </a:extLst>
              </p:cNvPr>
              <p:cNvSpPr>
                <a:spLocks noGrp="1"/>
              </p:cNvSpPr>
              <p:nvPr>
                <p:ph idx="1"/>
              </p:nvPr>
            </p:nvSpPr>
            <p:spPr>
              <a:xfrm>
                <a:off x="838200" y="1825624"/>
                <a:ext cx="11029749" cy="5032375"/>
              </a:xfrm>
            </p:spPr>
            <p:txBody>
              <a:bodyPr>
                <a:normAutofit/>
              </a:bodyPr>
              <a:lstStyle/>
              <a:p>
                <a:r>
                  <a:rPr lang="pt-BR" dirty="0"/>
                  <a:t>Os autores de [1] mostram que </a:t>
                </a:r>
                <a14:m>
                  <m:oMath xmlns:m="http://schemas.openxmlformats.org/officeDocument/2006/math">
                    <m:r>
                      <a:rPr lang="pt-BR" b="0" i="1" smtClean="0">
                        <a:latin typeface="Cambria Math" panose="02040503050406030204" pitchFamily="18" charset="0"/>
                      </a:rPr>
                      <m:t>𝐿</m:t>
                    </m:r>
                  </m:oMath>
                </a14:m>
                <a:r>
                  <a:rPr lang="pt-BR" dirty="0"/>
                  <a:t> pode ser simplificado como uma </a:t>
                </a:r>
                <a:r>
                  <a:rPr lang="pt-BR" b="1" i="1" dirty="0">
                    <a:solidFill>
                      <a:srgbClr val="7030A0"/>
                    </a:solidFill>
                  </a:rPr>
                  <a:t>soma de perdas para os </a:t>
                </a:r>
                <a14:m>
                  <m:oMath xmlns:m="http://schemas.openxmlformats.org/officeDocument/2006/math">
                    <m:r>
                      <a:rPr lang="pt-BR" b="0" i="1">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+1</m:t>
                    </m:r>
                  </m:oMath>
                </a14:m>
                <a:r>
                  <a:rPr lang="pt-BR" b="1" i="1" dirty="0">
                    <a:solidFill>
                      <a:srgbClr val="7030A0"/>
                    </a:solidFill>
                  </a:rPr>
                  <a:t> intervalos de tempo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r>
                            <a:rPr lang="pt-BR"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e>
                        <m:sub>
                          <m:r>
                            <a:rPr lang="pt-BR" b="0" i="1" smtClean="0">
                              <a:latin typeface="Cambria Math" panose="02040503050406030204" pitchFamily="18" charset="0"/>
                              <a:ea typeface="Cambria Math" panose="02040503050406030204" pitchFamily="18" charset="0"/>
                            </a:rPr>
                            <m:t>𝑞</m:t>
                          </m:r>
                        </m:sub>
                      </m:sSub>
                      <m:d>
                        <m:dPr>
                          <m:begChr m:val="["/>
                          <m:endChr m:val="]"/>
                          <m:ctrlPr>
                            <a:rPr lang="pt-BR" b="0" i="1" smtClean="0">
                              <a:latin typeface="Cambria Math" panose="02040503050406030204" pitchFamily="18" charset="0"/>
                              <a:ea typeface="Cambria Math" panose="02040503050406030204" pitchFamily="18" charset="0"/>
                            </a:rPr>
                          </m:ctrlPr>
                        </m:dPr>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𝑝</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𝑇</m:t>
                                          </m:r>
                                        </m:sub>
                                      </m:sSub>
                                      <m:r>
                                        <a:rPr lang="pt-BR" i="1">
                                          <a:latin typeface="Cambria Math" panose="02040503050406030204" pitchFamily="18" charset="0"/>
                                          <a:ea typeface="Cambria Math" panose="02040503050406030204" pitchFamily="18" charset="0"/>
                                        </a:rPr>
                                        <m:t>)</m:t>
                                      </m:r>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lim>
                          </m:limLow>
                          <m:r>
                            <a:rPr lang="pt-BR" b="0" i="1" smtClean="0">
                              <a:latin typeface="Cambria Math" panose="02040503050406030204" pitchFamily="18" charset="0"/>
                              <a:ea typeface="Cambria Math" panose="02040503050406030204" pitchFamily="18" charset="0"/>
                            </a:rPr>
                            <m:t>+</m:t>
                          </m:r>
                          <m:nary>
                            <m:naryPr>
                              <m:chr m:val="∑"/>
                              <m:supHide m:val="on"/>
                              <m:ctrlPr>
                                <a:rPr lang="pt-BR" b="0" i="1" smtClean="0">
                                  <a:latin typeface="Cambria Math" panose="02040503050406030204" pitchFamily="18" charset="0"/>
                                  <a:ea typeface="Cambria Math" panose="02040503050406030204" pitchFamily="18" charset="0"/>
                                </a:rPr>
                              </m:ctrlPr>
                            </m:naryPr>
                            <m:sub>
                              <m:r>
                                <m:rPr>
                                  <m:brk m:alnAt="7"/>
                                </m:rP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&gt;1</m:t>
                              </m:r>
                            </m:sub>
                            <m:sup/>
                            <m:e>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e>
                                      </m:d>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lim>
                              </m:limLow>
                            </m:e>
                          </m:nary>
                          <m:limLow>
                            <m:limLowPr>
                              <m:ctrlPr>
                                <a:rPr lang="pt-BR" b="0" i="1" smtClean="0">
                                  <a:latin typeface="Cambria Math" panose="02040503050406030204" pitchFamily="18" charset="0"/>
                                  <a:ea typeface="Cambria Math" panose="02040503050406030204" pitchFamily="18" charset="0"/>
                                </a:rPr>
                              </m:ctrlPr>
                            </m:limLowPr>
                            <m:e>
                              <m:groupChr>
                                <m:groupChrPr>
                                  <m:chr m:val="⏟"/>
                                  <m:ctrlPr>
                                    <a:rPr lang="pt-BR" b="0" i="1" smtClean="0">
                                      <a:latin typeface="Cambria Math" panose="02040503050406030204" pitchFamily="18" charset="0"/>
                                      <a:ea typeface="Cambria Math" panose="02040503050406030204" pitchFamily="18" charset="0"/>
                                    </a:rPr>
                                  </m:ctrlPr>
                                </m:groupChrPr>
                                <m:e>
                                  <m:r>
                                    <a:rPr lang="pt-BR" i="1">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e>
                              </m:groupChr>
                            </m:e>
                            <m:lim>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lim>
                          </m:limLow>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r>
                        <a:rPr lang="pt-BR" b="0" i="0" smtClean="0">
                          <a:latin typeface="Cambria Math" panose="02040503050406030204" pitchFamily="18" charset="0"/>
                        </a:rPr>
                        <m:t>,</m:t>
                      </m:r>
                    </m:oMath>
                  </m:oMathPara>
                </a14:m>
                <a:endParaRPr lang="pt-BR" b="0" dirty="0"/>
              </a:p>
              <a:p>
                <a:pPr marL="0" indent="0">
                  <a:buNone/>
                </a:pPr>
                <a:r>
                  <a:rPr lang="pt-BR" dirty="0"/>
                  <a:t>onde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𝐷</m:t>
                        </m:r>
                      </m:e>
                      <m:sub>
                        <m:r>
                          <a:rPr lang="pt-BR" b="0" i="1" smtClean="0">
                            <a:latin typeface="Cambria Math" panose="02040503050406030204" pitchFamily="18" charset="0"/>
                            <a:ea typeface="Cambria Math" panose="02040503050406030204" pitchFamily="18" charset="0"/>
                          </a:rPr>
                          <m:t>𝐾𝐿</m:t>
                        </m:r>
                      </m:sub>
                    </m:sSub>
                  </m:oMath>
                </a14:m>
                <a:r>
                  <a:rPr lang="pt-BR" dirty="0"/>
                  <a:t> é a medida de divergência de </a:t>
                </a:r>
                <a:r>
                  <a:rPr lang="pt-BR" b="1" i="1" dirty="0" err="1"/>
                  <a:t>Kullback-Leibler</a:t>
                </a:r>
                <a:r>
                  <a:rPr lang="pt-BR" dirty="0"/>
                  <a:t> (KL) e </a:t>
                </a:r>
                <a14:m>
                  <m:oMath xmlns:m="http://schemas.openxmlformats.org/officeDocument/2006/math">
                    <m:r>
                      <a:rPr lang="pt-BR" i="1">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é uma </a:t>
                </a:r>
                <a:r>
                  <a:rPr lang="pt-BR" b="1" i="1" dirty="0">
                    <a:solidFill>
                      <a:srgbClr val="00B050"/>
                    </a:solidFill>
                  </a:rPr>
                  <a:t>distribuição posterior tratável</a:t>
                </a:r>
                <a:r>
                  <a:rPr lang="pt-BR" dirty="0"/>
                  <a:t>, por estar também condicionada à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[1].</a:t>
                </a:r>
              </a:p>
            </p:txBody>
          </p:sp>
        </mc:Choice>
        <mc:Fallback xmlns="">
          <p:sp>
            <p:nvSpPr>
              <p:cNvPr id="3" name="Espaço Reservado para Conteúdo 2">
                <a:extLst>
                  <a:ext uri="{FF2B5EF4-FFF2-40B4-BE49-F238E27FC236}">
                    <a16:creationId xmlns:a16="http://schemas.microsoft.com/office/drawing/2014/main" id="{1A830D30-0D80-9086-23BA-5F2C55387D19}"/>
                  </a:ext>
                </a:extLst>
              </p:cNvPr>
              <p:cNvSpPr>
                <a:spLocks noGrp="1" noRot="1" noChangeAspect="1" noMove="1" noResize="1" noEditPoints="1" noAdjustHandles="1" noChangeArrowheads="1" noChangeShapeType="1" noTextEdit="1"/>
              </p:cNvSpPr>
              <p:nvPr>
                <p:ph idx="1"/>
              </p:nvPr>
            </p:nvSpPr>
            <p:spPr>
              <a:xfrm>
                <a:off x="838200" y="1825624"/>
                <a:ext cx="11029749" cy="5032375"/>
              </a:xfrm>
              <a:blipFill>
                <a:blip r:embed="rId2"/>
                <a:stretch>
                  <a:fillRect l="-1161" t="-1937"/>
                </a:stretch>
              </a:blipFill>
            </p:spPr>
            <p:txBody>
              <a:bodyPr/>
              <a:lstStyle/>
              <a:p>
                <a:r>
                  <a:rPr lang="pt-BR">
                    <a:noFill/>
                  </a:rPr>
                  <a:t> </a:t>
                </a:r>
              </a:p>
            </p:txBody>
          </p:sp>
        </mc:Fallback>
      </mc:AlternateContent>
    </p:spTree>
    <p:extLst>
      <p:ext uri="{BB962C8B-B14F-4D97-AF65-F5344CB8AC3E}">
        <p14:creationId xmlns:p14="http://schemas.microsoft.com/office/powerpoint/2010/main" val="22066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2BC8-A64E-BF27-6D43-0385A8DA18E7}"/>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9287E0-B703-1DF4-7FDC-7BEC4192F954}"/>
                  </a:ext>
                </a:extLst>
              </p:cNvPr>
              <p:cNvSpPr>
                <a:spLocks noGrp="1"/>
              </p:cNvSpPr>
              <p:nvPr>
                <p:ph idx="1"/>
              </p:nvPr>
            </p:nvSpPr>
            <p:spPr>
              <a:xfrm>
                <a:off x="838200" y="1825624"/>
                <a:ext cx="11211560" cy="5032375"/>
              </a:xfrm>
            </p:spPr>
            <p:txBody>
              <a:bodyPr>
                <a:normAutofit/>
              </a:bodyPr>
              <a:lstStyle/>
              <a:p>
                <a:r>
                  <a:rPr lang="pt-BR" dirty="0"/>
                  <a:t>A </a:t>
                </a:r>
                <a:r>
                  <a:rPr lang="pt-BR" b="1" i="1" dirty="0">
                    <a:solidFill>
                      <a:srgbClr val="00B050"/>
                    </a:solidFill>
                  </a:rPr>
                  <a:t>distribuição posterior da etapa direta</a:t>
                </a:r>
                <a:r>
                  <a:rPr lang="pt-BR" dirty="0"/>
                  <a:t> é dada por</a:t>
                </a:r>
                <a:endParaRPr lang="pt-BR"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1"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𝛽</m:t>
                                  </m:r>
                                </m:e>
                              </m:acc>
                            </m:e>
                            <m:sub>
                              <m:r>
                                <a:rPr lang="pt-BR" i="1">
                                  <a:latin typeface="Cambria Math" panose="02040503050406030204" pitchFamily="18" charset="0"/>
                                  <a:ea typeface="Cambria Math" panose="02040503050406030204" pitchFamily="18" charset="0"/>
                                </a:rPr>
                                <m:t>𝑡</m:t>
                              </m:r>
                            </m:sub>
                          </m:sSub>
                          <m:r>
                            <a:rPr lang="pt-BR" b="1" i="1">
                              <a:latin typeface="Cambria Math" panose="02040503050406030204" pitchFamily="18" charset="0"/>
                              <a:ea typeface="Cambria Math" panose="02040503050406030204" pitchFamily="18" charset="0"/>
                            </a:rPr>
                            <m:t>𝑰</m:t>
                          </m:r>
                        </m:e>
                      </m:d>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onde </a:t>
                </a:r>
              </a:p>
              <a:p>
                <a:pPr marL="0" indent="0" algn="ctr">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
                            <a:rPr lang="pt-BR" b="0" i="1" smtClean="0">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rPr>
                        <m:t>+</m:t>
                      </m:r>
                      <m:f>
                        <m:fPr>
                          <m:ctrlPr>
                            <a:rPr lang="pt-BR" i="1">
                              <a:latin typeface="Cambria Math" panose="02040503050406030204" pitchFamily="18" charset="0"/>
                            </a:rPr>
                          </m:ctrlPr>
                        </m:fPr>
                        <m:num>
                          <m:rad>
                            <m:radPr>
                              <m:degHide m:val="on"/>
                              <m:ctrlPr>
                                <a:rPr lang="pt-BR" i="1">
                                  <a:latin typeface="Cambria Math" panose="02040503050406030204" pitchFamily="18" charset="0"/>
                                </a:rPr>
                              </m:ctrlPr>
                            </m:radPr>
                            <m:deg/>
                            <m:e>
                              <m:r>
                                <a:rPr lang="pt-BR" b="0" i="1" smtClean="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um>
                        <m:den>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den>
                      </m:f>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0" smtClean="0">
                          <a:latin typeface="Cambria Math" panose="02040503050406030204" pitchFamily="18" charset="0"/>
                        </a:rPr>
                        <m:t>.</m:t>
                      </m:r>
                    </m:oMath>
                  </m:oMathPara>
                </a14:m>
                <a:endParaRPr lang="pt-BR" dirty="0"/>
              </a:p>
              <a:p>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oMath>
                </a14:m>
                <a:r>
                  <a:rPr lang="pt-BR" dirty="0"/>
                  <a:t> é uma </a:t>
                </a:r>
                <a:r>
                  <a:rPr lang="pt-BR" b="1" i="1" dirty="0">
                    <a:solidFill>
                      <a:srgbClr val="00B050"/>
                    </a:solidFill>
                  </a:rPr>
                  <a:t>medida de distância estatística</a:t>
                </a:r>
                <a:r>
                  <a:rPr lang="pt-BR" dirty="0"/>
                  <a:t> de quanto uma distribuição de probabilidade </a:t>
                </a:r>
                <a14:m>
                  <m:oMath xmlns:m="http://schemas.openxmlformats.org/officeDocument/2006/math">
                    <m:r>
                      <a:rPr lang="pt-BR" b="0" i="1" smtClean="0">
                        <a:latin typeface="Cambria Math" panose="02040503050406030204" pitchFamily="18" charset="0"/>
                      </a:rPr>
                      <m:t>𝑃</m:t>
                    </m:r>
                  </m:oMath>
                </a14:m>
                <a:r>
                  <a:rPr lang="pt-BR" dirty="0"/>
                  <a:t> difere de uma distribuição de referência </a:t>
                </a:r>
                <a14:m>
                  <m:oMath xmlns:m="http://schemas.openxmlformats.org/officeDocument/2006/math">
                    <m:r>
                      <a:rPr lang="pt-BR" b="0" i="1" smtClean="0">
                        <a:latin typeface="Cambria Math" panose="02040503050406030204" pitchFamily="18" charset="0"/>
                      </a:rPr>
                      <m:t>𝑄</m:t>
                    </m:r>
                  </m:oMath>
                </a14:m>
                <a:endParaRPr lang="pt-BR" dirty="0"/>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𝐷</m:t>
                        </m:r>
                      </m:e>
                      <m:sub>
                        <m:r>
                          <a:rPr lang="pt-BR" i="1">
                            <a:latin typeface="Cambria Math" panose="02040503050406030204" pitchFamily="18" charset="0"/>
                            <a:ea typeface="Cambria Math" panose="02040503050406030204" pitchFamily="18" charset="0"/>
                          </a:rPr>
                          <m:t>𝐾𝐿</m:t>
                        </m:r>
                      </m:sub>
                    </m:sSub>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𝑃</m:t>
                    </m:r>
                    <m:r>
                      <a:rPr lang="pt-BR" b="0" i="1" smtClean="0">
                        <a:latin typeface="Cambria Math" panose="02040503050406030204" pitchFamily="18" charset="0"/>
                        <a:ea typeface="Cambria Math" panose="02040503050406030204" pitchFamily="18" charset="0"/>
                      </a:rPr>
                      <m:t>|</m:t>
                    </m:r>
                    <m:d>
                      <m:dPr>
                        <m:begChr m:val="|"/>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𝑄</m:t>
                        </m:r>
                      </m:e>
                    </m:d>
                    <m:r>
                      <a:rPr lang="pt-BR" b="0" i="1" smtClean="0">
                        <a:latin typeface="Cambria Math" panose="02040503050406030204" pitchFamily="18" charset="0"/>
                        <a:ea typeface="Cambria Math" panose="02040503050406030204" pitchFamily="18" charset="0"/>
                      </a:rPr>
                      <m:t>=</m:t>
                    </m:r>
                    <m:nary>
                      <m:naryPr>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ub>
                      <m:sup>
                        <m:r>
                          <a:rPr lang="pt-BR" b="0" i="1" smtClean="0">
                            <a:latin typeface="Cambria Math" panose="02040503050406030204" pitchFamily="18" charset="0"/>
                            <a:ea typeface="Cambria Math" panose="02040503050406030204" pitchFamily="18" charset="0"/>
                          </a:rPr>
                          <m:t>+∞</m:t>
                        </m:r>
                      </m:sup>
                      <m:e>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func>
                          <m:funcPr>
                            <m:ctrlPr>
                              <a:rPr lang="pt-BR" b="0" i="1" smtClean="0">
                                <a:latin typeface="Cambria Math" panose="02040503050406030204" pitchFamily="18" charset="0"/>
                                <a:ea typeface="Cambria Math" panose="02040503050406030204" pitchFamily="18" charset="0"/>
                              </a:rPr>
                            </m:ctrlPr>
                          </m:funcPr>
                          <m:fName>
                            <m:r>
                              <m:rPr>
                                <m:sty m:val="p"/>
                              </m:rPr>
                              <a:rPr lang="pt-BR" b="0" i="0" smtClean="0">
                                <a:latin typeface="Cambria Math" panose="02040503050406030204" pitchFamily="18" charset="0"/>
                                <a:ea typeface="Cambria Math" panose="02040503050406030204" pitchFamily="18" charset="0"/>
                              </a:rPr>
                              <m:t>log</m:t>
                            </m:r>
                          </m:fName>
                          <m:e>
                            <m:d>
                              <m:dPr>
                                <m:ctrlPr>
                                  <a:rPr lang="pt-BR" b="0"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num>
                                  <m:den>
                                    <m:r>
                                      <a:rPr lang="pt-BR" b="0" i="1" smtClean="0">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den>
                                </m:f>
                              </m:e>
                            </m:d>
                          </m:e>
                        </m:func>
                        <m:r>
                          <a:rPr lang="pt-BR" b="0" i="1" smtClean="0">
                            <a:latin typeface="Cambria Math" panose="02040503050406030204" pitchFamily="18" charset="0"/>
                            <a:ea typeface="Cambria Math" panose="02040503050406030204" pitchFamily="18" charset="0"/>
                          </a:rPr>
                          <m:t>𝑑𝑥</m:t>
                        </m:r>
                      </m:e>
                    </m:nary>
                  </m:oMath>
                </a14:m>
                <a:r>
                  <a:rPr lang="pt-BR" dirty="0"/>
                  <a:t>.</a:t>
                </a:r>
              </a:p>
              <a:p>
                <a:r>
                  <a:rPr lang="pt-BR" dirty="0"/>
                  <a:t>Uma divergência de KL igual a 0 indica que as distribuições </a:t>
                </a:r>
                <a14:m>
                  <m:oMath xmlns:m="http://schemas.openxmlformats.org/officeDocument/2006/math">
                    <m:r>
                      <a:rPr lang="pt-BR" b="0" i="1" smtClean="0">
                        <a:latin typeface="Cambria Math" panose="02040503050406030204" pitchFamily="18" charset="0"/>
                        <a:ea typeface="Cambria Math" panose="02040503050406030204" pitchFamily="18" charset="0"/>
                      </a:rPr>
                      <m:t>𝑃</m:t>
                    </m:r>
                  </m:oMath>
                </a14:m>
                <a:r>
                  <a:rPr lang="pt-BR" dirty="0"/>
                  <a:t> e </a:t>
                </a:r>
                <a14:m>
                  <m:oMath xmlns:m="http://schemas.openxmlformats.org/officeDocument/2006/math">
                    <m:r>
                      <a:rPr lang="pt-BR" i="1">
                        <a:latin typeface="Cambria Math" panose="02040503050406030204" pitchFamily="18" charset="0"/>
                        <a:ea typeface="Cambria Math" panose="02040503050406030204" pitchFamily="18" charset="0"/>
                      </a:rPr>
                      <m:t>𝑄</m:t>
                    </m:r>
                  </m:oMath>
                </a14:m>
                <a:r>
                  <a:rPr lang="pt-BR" dirty="0"/>
                  <a:t> são muito parecidas, até mesmo iguais.</a:t>
                </a:r>
              </a:p>
            </p:txBody>
          </p:sp>
        </mc:Choice>
        <mc:Fallback xmlns="">
          <p:sp>
            <p:nvSpPr>
              <p:cNvPr id="3" name="Espaço Reservado para Conteúdo 2">
                <a:extLst>
                  <a:ext uri="{FF2B5EF4-FFF2-40B4-BE49-F238E27FC236}">
                    <a16:creationId xmlns:a16="http://schemas.microsoft.com/office/drawing/2014/main" id="{8C9287E0-B703-1DF4-7FDC-7BEC4192F954}"/>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r="-707"/>
                </a:stretch>
              </a:blipFill>
            </p:spPr>
            <p:txBody>
              <a:bodyPr/>
              <a:lstStyle/>
              <a:p>
                <a:r>
                  <a:rPr lang="pt-BR">
                    <a:noFill/>
                  </a:rPr>
                  <a:t> </a:t>
                </a:r>
              </a:p>
            </p:txBody>
          </p:sp>
        </mc:Fallback>
      </mc:AlternateContent>
    </p:spTree>
    <p:extLst>
      <p:ext uri="{BB962C8B-B14F-4D97-AF65-F5344CB8AC3E}">
        <p14:creationId xmlns:p14="http://schemas.microsoft.com/office/powerpoint/2010/main" val="12587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61EB-D2F5-A3D0-86E5-62C0F2F5E4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7ADEB6-91CA-5A8B-8D7A-16F026E182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2322DD0-C0EE-B7F0-C7D6-2AED981EB1DB}"/>
                  </a:ext>
                </a:extLst>
              </p:cNvPr>
              <p:cNvSpPr>
                <a:spLocks noGrp="1"/>
              </p:cNvSpPr>
              <p:nvPr>
                <p:ph idx="1"/>
              </p:nvPr>
            </p:nvSpPr>
            <p:spPr>
              <a:xfrm>
                <a:off x="838200" y="1825624"/>
                <a:ext cx="11211560" cy="5032375"/>
              </a:xfrm>
            </p:spPr>
            <p:txBody>
              <a:bodyPr>
                <a:normAutofit/>
              </a:bodyPr>
              <a:lstStyle/>
              <a:p>
                <a:r>
                  <a:rPr lang="pt-BR" dirty="0"/>
                  <a:t>Como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1</m:t>
                        </m:r>
                      </m:sub>
                    </m:sSub>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rPr>
                      <m:t>,</m:t>
                    </m:r>
                  </m:oMath>
                </a14:m>
                <a:r>
                  <a:rPr lang="pt-BR" dirty="0"/>
                  <a:t>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𝑇</m:t>
                        </m:r>
                      </m:sub>
                    </m:sSub>
                  </m:oMath>
                </a14:m>
                <a:r>
                  <a:rPr lang="pt-BR" dirty="0"/>
                  <a:t> são valores constantes e conhecidos, o termo </a:t>
                </a:r>
                <a14:m>
                  <m:oMath xmlns:m="http://schemas.openxmlformats.org/officeDocument/2006/math">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𝑇</m:t>
                        </m:r>
                      </m:sub>
                    </m:sSub>
                  </m:oMath>
                </a14:m>
                <a:r>
                  <a:rPr lang="pt-BR" dirty="0"/>
                  <a:t> </a:t>
                </a:r>
                <a:r>
                  <a:rPr lang="pt-BR" b="1" i="1" dirty="0">
                    <a:solidFill>
                      <a:schemeClr val="accent2"/>
                    </a:solidFill>
                  </a:rPr>
                  <a:t>não tem nenhum parâmetro a ser aprendido</a:t>
                </a:r>
                <a:r>
                  <a:rPr lang="pt-BR" dirty="0"/>
                  <a:t> e, portanto, ele é ignorado durante o treinamento.</a:t>
                </a:r>
              </a:p>
              <a:p>
                <a:r>
                  <a:rPr lang="pt-BR" dirty="0"/>
                  <a:t>O termo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i="1">
                        <a:latin typeface="Cambria Math" panose="02040503050406030204" pitchFamily="18" charset="0"/>
                      </a:rPr>
                      <m:t> </m:t>
                    </m:r>
                  </m:oMath>
                </a14:m>
                <a:r>
                  <a:rPr lang="pt-BR" dirty="0"/>
                  <a:t>de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unc>
                      <m:funcPr>
                        <m:ctrlPr>
                          <a:rPr lang="pt-BR" i="1">
                            <a:latin typeface="Cambria Math" panose="02040503050406030204" pitchFamily="18" charset="0"/>
                            <a:ea typeface="Cambria Math" panose="02040503050406030204" pitchFamily="18" charset="0"/>
                          </a:rPr>
                        </m:ctrlPr>
                      </m:funcPr>
                      <m:fName>
                        <m:r>
                          <m:rPr>
                            <m:sty m:val="p"/>
                          </m:rPr>
                          <a:rPr lang="pt-BR">
                            <a:latin typeface="Cambria Math" panose="02040503050406030204" pitchFamily="18" charset="0"/>
                            <a:ea typeface="Cambria Math" panose="02040503050406030204" pitchFamily="18" charset="0"/>
                          </a:rPr>
                          <m:t>log</m:t>
                        </m:r>
                      </m:fName>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e>
                    </m:func>
                  </m:oMath>
                </a14:m>
                <a:r>
                  <a:rPr lang="pt-BR" dirty="0"/>
                  <a:t> é calculado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𝐷</m:t>
                          </m:r>
                        </m:sup>
                        <m:e>
                          <m:nary>
                            <m:naryPr>
                              <m:ctrlPr>
                                <a:rPr lang="pt-BR" b="0"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b>
                            <m: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sup>
                            <m:e>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sSubSup>
                                    <m:sSubSupPr>
                                      <m:ctrlPr>
                                        <a:rPr lang="el-GR"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𝜇</m:t>
                                      </m:r>
                                    </m:e>
                                    <m:sub>
                                      <m:r>
                                        <a:rPr lang="pt-BR" i="1">
                                          <a:latin typeface="Cambria Math" panose="02040503050406030204" pitchFamily="18" charset="0"/>
                                          <a:ea typeface="Cambria Math" panose="02040503050406030204" pitchFamily="18" charset="0"/>
                                        </a:rPr>
                                        <m:t>𝜃</m:t>
                                      </m:r>
                                    </m:sub>
                                    <m:sup>
                                      <m:r>
                                        <a:rPr lang="pt-BR" i="1">
                                          <a:latin typeface="Cambria Math" panose="02040503050406030204" pitchFamily="18" charset="0"/>
                                          <a:ea typeface="Cambria Math" panose="02040503050406030204" pitchFamily="18" charset="0"/>
                                        </a:rPr>
                                        <m:t>𝑖</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1</m:t>
                                      </m:r>
                                    </m:sub>
                                  </m:sSub>
                                  <m:r>
                                    <a:rPr lang="pt-BR" i="1">
                                      <a:latin typeface="Cambria Math" panose="02040503050406030204" pitchFamily="18" charset="0"/>
                                    </a:rPr>
                                    <m:t>,1),</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1</m:t>
                                      </m:r>
                                    </m:sub>
                                    <m:sup>
                                      <m:r>
                                        <a:rPr lang="pt-BR" i="1">
                                          <a:latin typeface="Cambria Math" panose="02040503050406030204" pitchFamily="18" charset="0"/>
                                          <a:ea typeface="Cambria Math" panose="02040503050406030204" pitchFamily="18" charset="0"/>
                                        </a:rPr>
                                        <m:t>2</m:t>
                                      </m:r>
                                    </m:sup>
                                  </m:sSubSup>
                                </m:e>
                              </m:d>
                            </m:e>
                          </m:nary>
                        </m:e>
                      </m:nary>
                      <m:r>
                        <a:rPr lang="pt-BR" b="0" i="1" smtClean="0">
                          <a:latin typeface="Cambria Math" panose="02040503050406030204" pitchFamily="18" charset="0"/>
                        </a:rPr>
                        <m:t>𝑑𝑥</m:t>
                      </m:r>
                      <m:r>
                        <a:rPr lang="pt-BR" b="0" i="0" smtClean="0">
                          <a:latin typeface="Cambria Math" panose="02040503050406030204" pitchFamily="18" charset="0"/>
                        </a:rPr>
                        <m:t>,</m:t>
                      </m:r>
                    </m:oMath>
                  </m:oMathPara>
                </a14:m>
                <a:endParaRPr lang="pt-BR" dirty="0"/>
              </a:p>
              <a:p>
                <a:pPr marL="0" indent="0">
                  <a:buNone/>
                </a:pPr>
                <a:r>
                  <a:rPr lang="pt-BR" dirty="0"/>
                  <a:t>onde </a:t>
                </a:r>
                <a14:m>
                  <m:oMath xmlns:m="http://schemas.openxmlformats.org/officeDocument/2006/math">
                    <m:r>
                      <a:rPr lang="pt-BR" b="0" i="1" smtClean="0">
                        <a:latin typeface="Cambria Math" panose="02040503050406030204" pitchFamily="18" charset="0"/>
                      </a:rPr>
                      <m:t>𝐷</m:t>
                    </m:r>
                  </m:oMath>
                </a14:m>
                <a:r>
                  <a:rPr lang="pt-BR" dirty="0"/>
                  <a:t> é a dimensionalidade dos dados, </a:t>
                </a:r>
                <a14:m>
                  <m:oMath xmlns:m="http://schemas.openxmlformats.org/officeDocument/2006/math">
                    <m:r>
                      <a:rPr lang="pt-BR" i="1">
                        <a:latin typeface="Cambria Math" panose="02040503050406030204" pitchFamily="18" charset="0"/>
                        <a:ea typeface="Cambria Math" panose="02040503050406030204" pitchFamily="18" charset="0"/>
                      </a:rPr>
                      <m:t>𝑖</m:t>
                    </m:r>
                  </m:oMath>
                </a14:m>
                <a:r>
                  <a:rPr lang="pt-BR" dirty="0"/>
                  <a:t> é um sobrescrito que indica um elemento.</a:t>
                </a:r>
              </a:p>
              <a:p>
                <a:endParaRPr lang="pt-BR"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12322DD0-C0EE-B7F0-C7D6-2AED981EB1DB}"/>
                  </a:ext>
                </a:extLst>
              </p:cNvPr>
              <p:cNvSpPr>
                <a:spLocks noGrp="1" noRot="1" noChangeAspect="1" noMove="1" noResize="1" noEditPoints="1" noAdjustHandles="1" noChangeArrowheads="1" noChangeShapeType="1" noTextEdit="1"/>
              </p:cNvSpPr>
              <p:nvPr>
                <p:ph idx="1"/>
              </p:nvPr>
            </p:nvSpPr>
            <p:spPr>
              <a:xfrm>
                <a:off x="838200" y="1825624"/>
                <a:ext cx="11211560" cy="5032375"/>
              </a:xfrm>
              <a:blipFill>
                <a:blip r:embed="rId2"/>
                <a:stretch>
                  <a:fillRect l="-1142" t="-1937"/>
                </a:stretch>
              </a:blipFill>
            </p:spPr>
            <p:txBody>
              <a:bodyPr/>
              <a:lstStyle/>
              <a:p>
                <a:r>
                  <a:rPr lang="pt-BR">
                    <a:noFill/>
                  </a:rPr>
                  <a:t> </a:t>
                </a:r>
              </a:p>
            </p:txBody>
          </p:sp>
        </mc:Fallback>
      </mc:AlternateContent>
    </p:spTree>
    <p:extLst>
      <p:ext uri="{BB962C8B-B14F-4D97-AF65-F5344CB8AC3E}">
        <p14:creationId xmlns:p14="http://schemas.microsoft.com/office/powerpoint/2010/main" val="140866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69E8-4E8F-B28E-AC35-E74D4DF9FFB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8F66402-A491-7546-E265-EB40F5A5004B}"/>
                  </a:ext>
                </a:extLst>
              </p:cNvPr>
              <p:cNvSpPr>
                <a:spLocks noGrp="1"/>
              </p:cNvSpPr>
              <p:nvPr>
                <p:ph idx="1"/>
              </p:nvPr>
            </p:nvSpPr>
            <p:spPr>
              <a:xfrm>
                <a:off x="838200" y="1825624"/>
                <a:ext cx="11080531" cy="5032375"/>
              </a:xfrm>
            </p:spPr>
            <p:txBody>
              <a:bodyPr>
                <a:normAutofit lnSpcReduction="10000"/>
              </a:bodyPr>
              <a:lstStyle/>
              <a:p>
                <a:r>
                  <a:rPr lang="pt-BR" b="0" dirty="0"/>
                  <a:t>Adicionalmente,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r>
                      <m:rPr>
                        <m:brk m:alnAt="23"/>
                      </m:rP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b="0" i="1" smtClean="0">
                            <a:latin typeface="Cambria Math" panose="02040503050406030204" pitchFamily="18" charset="0"/>
                          </a:rPr>
                          <m:t>𝑥</m:t>
                        </m:r>
                      </m:e>
                      <m:sub>
                        <m:r>
                          <a:rPr lang="pt-BR" b="0" i="1" smtClean="0">
                            <a:latin typeface="Cambria Math" panose="02040503050406030204" pitchFamily="18" charset="0"/>
                          </a:rPr>
                          <m:t>0</m:t>
                        </m:r>
                      </m:sub>
                      <m:sup>
                        <m:r>
                          <a:rPr lang="pt-BR" b="0" i="1" smtClean="0">
                            <a:latin typeface="Cambria Math" panose="02040503050406030204" pitchFamily="18" charset="0"/>
                          </a:rPr>
                          <m:t>𝑖</m:t>
                        </m:r>
                      </m:sup>
                    </m:sSubSup>
                    <m:r>
                      <m:rPr>
                        <m:brk m:alnAt="23"/>
                      </m:rPr>
                      <a:rPr lang="pt-BR" b="0" i="1" smtClean="0">
                        <a:latin typeface="Cambria Math" panose="02040503050406030204" pitchFamily="18" charset="0"/>
                      </a:rPr>
                      <m:t>)</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𝛿</m:t>
                        </m:r>
                      </m:e>
                      <m:sub>
                        <m:r>
                          <a:rPr lang="pt-BR" i="1">
                            <a:latin typeface="Cambria Math" panose="02040503050406030204" pitchFamily="18" charset="0"/>
                            <a:ea typeface="Cambria Math" panose="02040503050406030204" pitchFamily="18" charset="0"/>
                          </a:rPr>
                          <m:t>+</m:t>
                        </m:r>
                      </m:sub>
                    </m:sSub>
                    <m:r>
                      <m:rPr>
                        <m:brk m:alnAt="23"/>
                      </m:rP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𝑥</m:t>
                        </m:r>
                      </m:e>
                      <m:sub>
                        <m:r>
                          <a:rPr lang="pt-BR" i="1">
                            <a:latin typeface="Cambria Math" panose="02040503050406030204" pitchFamily="18" charset="0"/>
                          </a:rPr>
                          <m:t>0</m:t>
                        </m:r>
                      </m:sub>
                      <m:sup>
                        <m:r>
                          <a:rPr lang="pt-BR" i="1">
                            <a:latin typeface="Cambria Math" panose="02040503050406030204" pitchFamily="18" charset="0"/>
                          </a:rPr>
                          <m:t>𝑖</m:t>
                        </m:r>
                      </m:sup>
                    </m:sSubSup>
                    <m:r>
                      <m:rPr>
                        <m:brk m:alnAt="23"/>
                      </m:rPr>
                      <a:rPr lang="pt-BR" i="1">
                        <a:latin typeface="Cambria Math" panose="02040503050406030204" pitchFamily="18" charset="0"/>
                      </a:rPr>
                      <m:t>)</m:t>
                    </m:r>
                  </m:oMath>
                </a14:m>
                <a:r>
                  <a:rPr lang="pt-BR" dirty="0"/>
                  <a:t> são definidos como</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m:rPr>
                                        <m:sty m:val="p"/>
                                      </m:rPr>
                                      <a:rPr lang="pt-BR" b="0" i="0" smtClean="0">
                                        <a:latin typeface="Cambria Math" panose="02040503050406030204" pitchFamily="18" charset="0"/>
                                      </a:rPr>
                                      <m:t>se</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rPr>
                                      <m:t>&gt;−1</m:t>
                                    </m:r>
                                  </m:e>
                                </m:mr>
                              </m:m>
                            </m:e>
                          </m:eqArr>
                        </m:e>
                      </m:d>
                      <m:r>
                        <a:rPr lang="pt-BR" b="0" i="1" smtClean="0">
                          <a:latin typeface="Cambria Math" panose="02040503050406030204" pitchFamily="18" charset="0"/>
                        </a:rPr>
                        <m:t>,</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𝛿</m:t>
                          </m:r>
                        </m:e>
                        <m:sub>
                          <m:r>
                            <a:rPr lang="pt-BR" b="0" i="1" smtClean="0">
                              <a:latin typeface="Cambria Math" panose="02040503050406030204" pitchFamily="18" charset="0"/>
                              <a:ea typeface="Cambria Math" panose="02040503050406030204" pitchFamily="18" charset="0"/>
                            </a:rPr>
                            <m:t>+</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m>
                                <m:mPr>
                                  <m:mcs>
                                    <m:mc>
                                      <m:mcPr>
                                        <m:count m:val="2"/>
                                        <m:mcJc m:val="center"/>
                                      </m:mcPr>
                                    </m:mc>
                                  </m:mcs>
                                  <m:ctrlPr>
                                    <a:rPr lang="pt-BR" b="0"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=1</m:t>
                                    </m:r>
                                  </m:e>
                                </m:mr>
                              </m:m>
                            </m:e>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255</m:t>
                                        </m:r>
                                      </m:den>
                                    </m:f>
                                  </m:e>
                                  <m:e>
                                    <m:r>
                                      <a:rPr lang="pt-BR" b="0" i="0" smtClean="0">
                                        <a:latin typeface="Cambria Math" panose="02040503050406030204" pitchFamily="18" charset="0"/>
                                      </a:rPr>
                                      <m:t>  </m:t>
                                    </m:r>
                                    <m:r>
                                      <m:rPr>
                                        <m:sty m:val="p"/>
                                      </m:rPr>
                                      <a:rPr lang="pt-BR" b="0" i="0" smtClean="0">
                                        <a:latin typeface="Cambria Math" panose="02040503050406030204" pitchFamily="18" charset="0"/>
                                      </a:rPr>
                                      <m:t>se</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rPr>
                                      <m:t>&lt;1</m:t>
                                    </m:r>
                                  </m:e>
                                </m:mr>
                              </m:m>
                            </m:e>
                          </m:eqArr>
                        </m:e>
                      </m:d>
                      <m:r>
                        <a:rPr lang="pt-BR" b="0" i="1" smtClean="0">
                          <a:latin typeface="Cambria Math" panose="02040503050406030204" pitchFamily="18" charset="0"/>
                        </a:rPr>
                        <m:t>.</m:t>
                      </m:r>
                    </m:oMath>
                  </m:oMathPara>
                </a14:m>
                <a:endParaRPr lang="pt-BR" dirty="0"/>
              </a:p>
              <a:p>
                <a:r>
                  <a:rPr lang="pt-BR" sz="2800" b="0" dirty="0"/>
                  <a:t>As imagens consistem de valores inteiros {0, ..., 255} n</a:t>
                </a:r>
                <a:r>
                  <a:rPr lang="pt-BR" sz="2800" dirty="0"/>
                  <a:t>ormalizados para o intervalo -1 a 1, garantindo que o processo reverso opere com entradas escalonadas, começando de </a:t>
                </a:r>
                <a14:m>
                  <m:oMath xmlns:m="http://schemas.openxmlformats.org/officeDocument/2006/math">
                    <m:r>
                      <a:rPr lang="pt-BR" b="0" i="1" smtClean="0">
                        <a:latin typeface="Cambria Math" panose="02040503050406030204" pitchFamily="18" charset="0"/>
                        <a:ea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r>
                      <a:rPr lang="pt-BR" b="0" i="1" smtClean="0">
                        <a:latin typeface="Cambria Math" panose="02040503050406030204" pitchFamily="18" charset="0"/>
                        <a:ea typeface="Cambria Math" panose="02040503050406030204" pitchFamily="18" charset="0"/>
                      </a:rPr>
                      <m:t>)</m:t>
                    </m:r>
                  </m:oMath>
                </a14:m>
                <a:r>
                  <a:rPr lang="pt-BR" sz="2800" dirty="0"/>
                  <a:t>.</a:t>
                </a:r>
              </a:p>
              <a:p>
                <a:r>
                  <a:rPr lang="pt-BR" dirty="0"/>
                  <a:t>Entretanto, os autores de [1] obtiveram melhores resultados ao ignorar esse termo.</a:t>
                </a:r>
              </a:p>
              <a:p>
                <a:pPr marL="0" indent="0">
                  <a:buNone/>
                </a:pPr>
                <a:endParaRPr lang="pt-BR" dirty="0"/>
              </a:p>
              <a:p>
                <a:pPr marL="0" indent="0">
                  <a:buNone/>
                </a:pPr>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78F66402-A491-7546-E265-EB40F5A5004B}"/>
                  </a:ext>
                </a:extLst>
              </p:cNvPr>
              <p:cNvSpPr>
                <a:spLocks noGrp="1" noRot="1" noChangeAspect="1" noMove="1" noResize="1" noEditPoints="1" noAdjustHandles="1" noChangeArrowheads="1" noChangeShapeType="1" noTextEdit="1"/>
              </p:cNvSpPr>
              <p:nvPr>
                <p:ph idx="1"/>
              </p:nvPr>
            </p:nvSpPr>
            <p:spPr>
              <a:xfrm>
                <a:off x="838200" y="1825624"/>
                <a:ext cx="11080531" cy="5032375"/>
              </a:xfrm>
              <a:blipFill>
                <a:blip r:embed="rId3"/>
                <a:stretch>
                  <a:fillRect l="-991" t="-2300" r="-605" b="-242"/>
                </a:stretch>
              </a:blipFill>
            </p:spPr>
            <p:txBody>
              <a:bodyPr/>
              <a:lstStyle/>
              <a:p>
                <a:r>
                  <a:rPr lang="pt-BR">
                    <a:noFill/>
                  </a:rPr>
                  <a:t> </a:t>
                </a:r>
              </a:p>
            </p:txBody>
          </p:sp>
        </mc:Fallback>
      </mc:AlternateContent>
    </p:spTree>
    <p:extLst>
      <p:ext uri="{BB962C8B-B14F-4D97-AF65-F5344CB8AC3E}">
        <p14:creationId xmlns:p14="http://schemas.microsoft.com/office/powerpoint/2010/main" val="12024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73BC-05BF-E702-4BE6-ADBE26834431}"/>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AB4726E-0292-7C0F-14EA-E74721D27000}"/>
                  </a:ext>
                </a:extLst>
              </p:cNvPr>
              <p:cNvSpPr>
                <a:spLocks noGrp="1"/>
              </p:cNvSpPr>
              <p:nvPr>
                <p:ph idx="1"/>
              </p:nvPr>
            </p:nvSpPr>
            <p:spPr>
              <a:xfrm>
                <a:off x="838199" y="1825624"/>
                <a:ext cx="11068251" cy="5032375"/>
              </a:xfrm>
            </p:spPr>
            <p:txBody>
              <a:bodyPr/>
              <a:lstStyle/>
              <a:p>
                <a:r>
                  <a:rPr lang="pt-BR" dirty="0"/>
                  <a:t>Dado que </a:t>
                </a:r>
                <a14:m>
                  <m:oMath xmlns:m="http://schemas.openxmlformats.org/officeDocument/2006/math">
                    <m:r>
                      <a:rPr lang="pt-BR" i="1" smtClean="0">
                        <a:latin typeface="Cambria Math" panose="02040503050406030204" pitchFamily="18" charset="0"/>
                        <a:ea typeface="Cambria Math" panose="02040503050406030204" pitchFamily="18" charset="0"/>
                      </a:rPr>
                      <m:t>𝑞</m:t>
                    </m:r>
                    <m:d>
                      <m:dPr>
                        <m:ctrlPr>
                          <a:rPr lang="pt-BR" b="1"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e>
                    </m:d>
                  </m:oMath>
                </a14:m>
                <a:r>
                  <a:rPr lang="pt-BR" dirty="0"/>
                  <a:t> são distribuições Gaussianas, a divergência de KL assume uma forma simples e fechada dada por</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𝐶</m:t>
                    </m:r>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pPr marL="0" indent="0">
                  <a:buNone/>
                </a:pPr>
                <a:r>
                  <a:rPr lang="pt-BR" dirty="0"/>
                  <a:t>onde </a:t>
                </a:r>
                <a14:m>
                  <m:oMath xmlns:m="http://schemas.openxmlformats.org/officeDocument/2006/math">
                    <m:r>
                      <a:rPr lang="pt-BR" b="0" i="1" smtClean="0">
                        <a:latin typeface="Cambria Math" panose="02040503050406030204" pitchFamily="18" charset="0"/>
                        <a:ea typeface="Cambria Math" panose="02040503050406030204" pitchFamily="18" charset="0"/>
                      </a:rPr>
                      <m:t>𝐶</m:t>
                    </m:r>
                  </m:oMath>
                </a14:m>
                <a:r>
                  <a:rPr lang="pt-BR" dirty="0"/>
                  <a:t> é uma constante que não depende de </a:t>
                </a:r>
                <a14:m>
                  <m:oMath xmlns:m="http://schemas.openxmlformats.org/officeDocument/2006/math">
                    <m:r>
                      <a:rPr lang="pt-BR" i="1">
                        <a:latin typeface="Cambria Math" panose="02040503050406030204" pitchFamily="18" charset="0"/>
                        <a:ea typeface="Cambria Math" panose="02040503050406030204" pitchFamily="18" charset="0"/>
                      </a:rPr>
                      <m:t>𝜃</m:t>
                    </m:r>
                  </m:oMath>
                </a14:m>
                <a:r>
                  <a:rPr lang="pt-BR" dirty="0"/>
                  <a:t> e, portanto, pode ser ignorada.</a:t>
                </a:r>
              </a:p>
              <a:p>
                <a:r>
                  <a:rPr lang="pt-BR" dirty="0"/>
                  <a:t>Percebam que minimizar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 </m:t>
                    </m:r>
                  </m:oMath>
                </a14:m>
                <a:r>
                  <a:rPr lang="pt-BR" dirty="0"/>
                  <a:t>significa </a:t>
                </a:r>
                <a:r>
                  <a:rPr lang="pt-BR" b="1" i="1" dirty="0">
                    <a:solidFill>
                      <a:schemeClr val="accent2"/>
                    </a:solidFill>
                  </a:rPr>
                  <a:t>minimizar a diferença (ou distância) entre as médias de duas distribuições Gaussianas</a:t>
                </a:r>
                <a:r>
                  <a:rPr lang="pt-BR" dirty="0"/>
                  <a:t>.</a:t>
                </a:r>
              </a:p>
              <a:p>
                <a:r>
                  <a:rPr lang="pt-BR" dirty="0"/>
                  <a:t>Portanto, a parametrização mais direta 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é </a:t>
                </a:r>
                <a:r>
                  <a:rPr lang="pt-BR" b="1" i="1" dirty="0">
                    <a:solidFill>
                      <a:srgbClr val="7030A0"/>
                    </a:solidFill>
                  </a:rPr>
                  <a:t>um modelo que prevê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oMath>
                </a14:m>
                <a:r>
                  <a:rPr lang="pt-BR" dirty="0"/>
                  <a:t>, i.e., a </a:t>
                </a:r>
                <a:r>
                  <a:rPr lang="pt-BR" b="1" i="1" dirty="0">
                    <a:solidFill>
                      <a:srgbClr val="00B050"/>
                    </a:solidFill>
                  </a:rPr>
                  <a:t>média posterior do processo de difusão</a:t>
                </a:r>
                <a:r>
                  <a:rPr lang="pt-BR" dirty="0"/>
                  <a:t>.</a:t>
                </a:r>
              </a:p>
            </p:txBody>
          </p:sp>
        </mc:Choice>
        <mc:Fallback xmlns="">
          <p:sp>
            <p:nvSpPr>
              <p:cNvPr id="3" name="Espaço Reservado para Conteúdo 2">
                <a:extLst>
                  <a:ext uri="{FF2B5EF4-FFF2-40B4-BE49-F238E27FC236}">
                    <a16:creationId xmlns:a16="http://schemas.microsoft.com/office/drawing/2014/main" id="{7AB4726E-0292-7C0F-14EA-E74721D27000}"/>
                  </a:ext>
                </a:extLst>
              </p:cNvPr>
              <p:cNvSpPr>
                <a:spLocks noGrp="1" noRot="1" noChangeAspect="1" noMove="1" noResize="1" noEditPoints="1" noAdjustHandles="1" noChangeArrowheads="1" noChangeShapeType="1" noTextEdit="1"/>
              </p:cNvSpPr>
              <p:nvPr>
                <p:ph idx="1"/>
              </p:nvPr>
            </p:nvSpPr>
            <p:spPr>
              <a:xfrm>
                <a:off x="838199" y="1825624"/>
                <a:ext cx="11068251" cy="5032375"/>
              </a:xfrm>
              <a:blipFill>
                <a:blip r:embed="rId2"/>
                <a:stretch>
                  <a:fillRect l="-1101" t="-1937" r="-1377"/>
                </a:stretch>
              </a:blipFill>
            </p:spPr>
            <p:txBody>
              <a:bodyPr/>
              <a:lstStyle/>
              <a:p>
                <a:r>
                  <a:rPr lang="pt-BR">
                    <a:noFill/>
                  </a:rPr>
                  <a:t> </a:t>
                </a:r>
              </a:p>
            </p:txBody>
          </p:sp>
        </mc:Fallback>
      </mc:AlternateContent>
    </p:spTree>
    <p:extLst>
      <p:ext uri="{BB962C8B-B14F-4D97-AF65-F5344CB8AC3E}">
        <p14:creationId xmlns:p14="http://schemas.microsoft.com/office/powerpoint/2010/main" val="320808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85938" cy="5032375"/>
              </a:xfrm>
            </p:spPr>
            <p:txBody>
              <a:bodyPr>
                <a:normAutofit/>
              </a:bodyPr>
              <a:lstStyle/>
              <a:p>
                <a:r>
                  <a:rPr lang="pt-BR" dirty="0"/>
                  <a:t>Substituindo </a:t>
                </a:r>
              </a:p>
              <a:p>
                <a:pPr marL="0" indent="0" algn="ctr">
                  <a:buNone/>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oMath>
                </a14:m>
                <a:r>
                  <a:rPr lang="pt-BR" dirty="0"/>
                  <a:t> </a:t>
                </a:r>
              </a:p>
              <a:p>
                <a:pPr marL="0" indent="0">
                  <a:buNone/>
                </a:pPr>
                <a:r>
                  <a:rPr lang="pt-BR" dirty="0"/>
                  <a:t>na definição de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𝝁</m:t>
                            </m:r>
                          </m:e>
                        </m:acc>
                      </m:e>
                      <m:sub>
                        <m:r>
                          <a:rPr lang="pt-BR" i="1">
                            <a:latin typeface="Cambria Math" panose="02040503050406030204" pitchFamily="18" charset="0"/>
                            <a:ea typeface="Cambria Math" panose="02040503050406030204" pitchFamily="18" charset="0"/>
                          </a:rPr>
                          <m:t>𝑡</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e>
                    </m:d>
                  </m:oMath>
                </a14:m>
                <a:r>
                  <a:rPr lang="pt-BR" dirty="0"/>
                  <a:t>, podemos reescrever a função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oMath>
                </a14:m>
                <a:r>
                  <a:rPr lang="pt-BR" dirty="0"/>
                  <a:t>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f>
                          <m:fPr>
                            <m:ctrlPr>
                              <a:rPr lang="pt-BR"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den>
                        </m:f>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b="0" dirty="0">
                  <a:ea typeface="Cambria Math" panose="02040503050406030204" pitchFamily="18" charset="0"/>
                </a:endParaRPr>
              </a:p>
              <a:p>
                <a:r>
                  <a:rPr lang="pt-BR" dirty="0"/>
                  <a:t>A equação acima nos mostra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oMath>
                </a14:m>
                <a:r>
                  <a:rPr lang="pt-BR" dirty="0"/>
                  <a:t> (i.e., o modelo) deve predizer </a:t>
                </a:r>
              </a:p>
              <a:p>
                <a:pPr marL="0" indent="0" algn="ctr">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smtClean="0">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smtClean="0">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r>
                            <a:rPr lang="pt-BR" b="1" i="1">
                              <a:latin typeface="Cambria Math" panose="02040503050406030204" pitchFamily="18" charset="0"/>
                              <a:ea typeface="Cambria Math" panose="02040503050406030204" pitchFamily="18" charset="0"/>
                            </a:rPr>
                            <m:t>𝝐</m:t>
                          </m:r>
                        </m:e>
                      </m:d>
                    </m:oMath>
                  </m:oMathPara>
                </a14:m>
                <a:endParaRPr lang="pt-BR" dirty="0"/>
              </a:p>
              <a:p>
                <a:pPr marL="0" indent="0">
                  <a:buNone/>
                </a:pPr>
                <a:r>
                  <a:rPr lang="pt-BR" dirty="0"/>
                  <a:t>dado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85938" cy="5032375"/>
              </a:xfrm>
              <a:blipFill>
                <a:blip r:embed="rId2"/>
                <a:stretch>
                  <a:fillRect l="-1165" t="-1937"/>
                </a:stretch>
              </a:blipFill>
            </p:spPr>
            <p:txBody>
              <a:bodyPr/>
              <a:lstStyle/>
              <a:p>
                <a:r>
                  <a:rPr lang="pt-BR">
                    <a:noFill/>
                  </a:rPr>
                  <a:t> </a:t>
                </a:r>
              </a:p>
            </p:txBody>
          </p:sp>
        </mc:Fallback>
      </mc:AlternateContent>
    </p:spTree>
    <p:extLst>
      <p:ext uri="{BB962C8B-B14F-4D97-AF65-F5344CB8AC3E}">
        <p14:creationId xmlns:p14="http://schemas.microsoft.com/office/powerpoint/2010/main" val="388223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285D-3E71-AA58-F95C-6BCD6931D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BCAD3-E3DA-6679-BA4A-D131A70D0862}"/>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5192C52-6B91-FBC8-2E50-D52EA598388B}"/>
                  </a:ext>
                </a:extLst>
              </p:cNvPr>
              <p:cNvSpPr>
                <a:spLocks noGrp="1"/>
              </p:cNvSpPr>
              <p:nvPr>
                <p:ph idx="1"/>
              </p:nvPr>
            </p:nvSpPr>
            <p:spPr>
              <a:xfrm>
                <a:off x="838200" y="1825624"/>
                <a:ext cx="10912366" cy="5032375"/>
              </a:xfrm>
            </p:spPr>
            <p:txBody>
              <a:bodyPr>
                <a:normAutofit/>
              </a:bodyPr>
              <a:lstStyle/>
              <a:p>
                <a:r>
                  <a:rPr lang="pt-BR" dirty="0"/>
                  <a:t>Dado que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e </a:t>
                </a:r>
                <a14:m>
                  <m:oMath xmlns:m="http://schemas.openxmlformats.org/officeDocument/2006/math">
                    <m:r>
                      <a:rPr lang="pt-BR" i="1">
                        <a:latin typeface="Cambria Math" panose="02040503050406030204" pitchFamily="18" charset="0"/>
                      </a:rPr>
                      <m:t>𝑡</m:t>
                    </m:r>
                  </m:oMath>
                </a14:m>
                <a:r>
                  <a:rPr lang="pt-BR" dirty="0"/>
                  <a:t> estão disponíveis como entrada do modelo, podemos fazer a seguinte parametrização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𝝁</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e>
                          </m:rad>
                        </m:den>
                      </m:f>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num>
                            <m:den>
                              <m:rad>
                                <m:radPr>
                                  <m:degHide m:val="on"/>
                                  <m:ctrlPr>
                                    <a:rPr lang="pt-BR" i="1">
                                      <a:latin typeface="Cambria Math" panose="02040503050406030204" pitchFamily="18" charset="0"/>
                                      <a:ea typeface="Cambria Math" panose="02040503050406030204" pitchFamily="18" charset="0"/>
                                    </a:rPr>
                                  </m:ctrlPr>
                                </m:radPr>
                                <m:deg/>
                                <m:e>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den>
                          </m:f>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1" i="1" smtClean="0">
                              <a:latin typeface="Cambria Math" panose="02040503050406030204" pitchFamily="18" charset="0"/>
                            </a:rPr>
                            <m:t>,</m:t>
                          </m:r>
                          <m:r>
                            <a:rPr lang="pt-BR" b="0" i="1" smtClean="0">
                              <a:latin typeface="Cambria Math" panose="02040503050406030204" pitchFamily="18" charset="0"/>
                            </a:rPr>
                            <m:t>𝑡</m:t>
                          </m:r>
                          <m:r>
                            <a:rPr lang="pt-BR" b="1" i="1" smtClean="0">
                              <a:latin typeface="Cambria Math" panose="02040503050406030204" pitchFamily="18" charset="0"/>
                              <a:ea typeface="Cambria Math" panose="02040503050406030204" pitchFamily="18" charset="0"/>
                            </a:rPr>
                            <m:t>)</m:t>
                          </m:r>
                        </m:e>
                      </m:d>
                      <m:r>
                        <a:rPr lang="pt-BR" b="1" i="1" smtClean="0">
                          <a:latin typeface="Cambria Math" panose="02040503050406030204" pitchFamily="18" charset="0"/>
                          <a:ea typeface="Cambria Math" panose="02040503050406030204" pitchFamily="18" charset="0"/>
                        </a:rPr>
                        <m:t>,</m:t>
                      </m:r>
                    </m:oMath>
                  </m:oMathPara>
                </a14:m>
                <a:endParaRPr lang="pt-BR" b="1" dirty="0">
                  <a:ea typeface="Cambria Math" panose="02040503050406030204" pitchFamily="18" charset="0"/>
                </a:endParaRPr>
              </a:p>
              <a:p>
                <a:pPr marL="0" indent="0">
                  <a:buNone/>
                </a:pPr>
                <a:r>
                  <a:rPr lang="pt-BR" dirty="0"/>
                  <a:t>onde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oMath>
                </a14:m>
                <a:r>
                  <a:rPr lang="pt-BR" dirty="0"/>
                  <a:t> é uma função aproximadora usada para predizer </a:t>
                </a:r>
                <a14:m>
                  <m:oMath xmlns:m="http://schemas.openxmlformats.org/officeDocument/2006/math">
                    <m:r>
                      <a:rPr lang="pt-BR" b="1" i="1">
                        <a:latin typeface="Cambria Math" panose="02040503050406030204" pitchFamily="18" charset="0"/>
                        <a:ea typeface="Cambria Math" panose="02040503050406030204" pitchFamily="18" charset="0"/>
                      </a:rPr>
                      <m:t>𝝐</m:t>
                    </m:r>
                  </m:oMath>
                </a14:m>
                <a:r>
                  <a:rPr lang="pt-BR" dirty="0"/>
                  <a:t> a partir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Assim, usando a parametrização anterior, </a:t>
                </a: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 </m:t>
                    </m:r>
                  </m:oMath>
                </a14:m>
                <a:r>
                  <a:rPr lang="pt-BR" dirty="0"/>
                  <a:t>pode ser reescrita como</a:t>
                </a:r>
              </a:p>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limLow>
                          <m:limLowPr>
                            <m:ctrlPr>
                              <a:rPr lang="pt-BR" i="1" smtClean="0">
                                <a:latin typeface="Cambria Math" panose="02040503050406030204" pitchFamily="18" charset="0"/>
                                <a:ea typeface="Cambria Math" panose="02040503050406030204" pitchFamily="18" charset="0"/>
                              </a:rPr>
                            </m:ctrlPr>
                          </m:limLowPr>
                          <m:e>
                            <m:groupChr>
                              <m:groupChrPr>
                                <m:chr m:val="⏟"/>
                                <m:ctrlPr>
                                  <a:rPr lang="pt-BR" i="1" smtClean="0">
                                    <a:latin typeface="Cambria Math" panose="02040503050406030204" pitchFamily="18" charset="0"/>
                                    <a:ea typeface="Cambria Math" panose="02040503050406030204" pitchFamily="18" charset="0"/>
                                  </a:rPr>
                                </m:ctrlPr>
                              </m:groupChrPr>
                              <m:e>
                                <m:f>
                                  <m:fPr>
                                    <m:ctrlPr>
                                      <a:rPr lang="pt-BR" i="1">
                                        <a:latin typeface="Cambria Math" panose="02040503050406030204" pitchFamily="18" charset="0"/>
                                        <a:ea typeface="Cambria Math" panose="02040503050406030204" pitchFamily="18" charset="0"/>
                                      </a:rPr>
                                    </m:ctrlPr>
                                  </m:fPr>
                                  <m:num>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num>
                                  <m:den>
                                    <m:r>
                                      <a:rPr lang="pt-BR" i="1">
                                        <a:latin typeface="Cambria Math" panose="02040503050406030204" pitchFamily="18" charset="0"/>
                                        <a:ea typeface="Cambria Math" panose="02040503050406030204" pitchFamily="18" charset="0"/>
                                      </a:rPr>
                                      <m:t>2</m:t>
                                    </m:r>
                                    <m:sSubSup>
                                      <m:sSubSupPr>
                                        <m:ctrlPr>
                                          <a:rPr lang="pt-BR" i="1">
                                            <a:latin typeface="Cambria Math" panose="02040503050406030204" pitchFamily="18" charset="0"/>
                                            <a:ea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ea typeface="Cambria Math" panose="02040503050406030204" pitchFamily="18" charset="0"/>
                                          </a:rPr>
                                          <m:t>𝑡</m:t>
                                        </m:r>
                                      </m:sub>
                                      <m:sup>
                                        <m:r>
                                          <a:rPr lang="pt-BR" i="1">
                                            <a:latin typeface="Cambria Math" panose="02040503050406030204" pitchFamily="18" charset="0"/>
                                            <a:ea typeface="Cambria Math" panose="02040503050406030204" pitchFamily="18" charset="0"/>
                                          </a:rPr>
                                          <m:t>2</m:t>
                                        </m:r>
                                      </m:sup>
                                    </m:sSubSup>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(1−</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rPr>
                                      <m:t>)</m:t>
                                    </m:r>
                                  </m:den>
                                </m:f>
                              </m:e>
                            </m:groupChr>
                          </m:e>
                          <m:lim>
                            <m:r>
                              <a:rPr lang="pt-BR" i="1" smtClean="0">
                                <a:latin typeface="Cambria Math" panose="02040503050406030204" pitchFamily="18" charset="0"/>
                                <a:ea typeface="Cambria Math" panose="02040503050406030204" pitchFamily="18" charset="0"/>
                              </a:rPr>
                              <m:t>𝜆</m:t>
                            </m:r>
                          </m:lim>
                        </m:limLow>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25192C52-6B91-FBC8-2E50-D52EA598388B}"/>
                  </a:ext>
                </a:extLst>
              </p:cNvPr>
              <p:cNvSpPr>
                <a:spLocks noGrp="1" noRot="1" noChangeAspect="1" noMove="1" noResize="1" noEditPoints="1" noAdjustHandles="1" noChangeArrowheads="1" noChangeShapeType="1" noTextEdit="1"/>
              </p:cNvSpPr>
              <p:nvPr>
                <p:ph idx="1"/>
              </p:nvPr>
            </p:nvSpPr>
            <p:spPr>
              <a:xfrm>
                <a:off x="838200" y="1825624"/>
                <a:ext cx="10912366" cy="5032375"/>
              </a:xfrm>
              <a:blipFill>
                <a:blip r:embed="rId2"/>
                <a:stretch>
                  <a:fillRect l="-1173" t="-1937"/>
                </a:stretch>
              </a:blipFill>
            </p:spPr>
            <p:txBody>
              <a:bodyPr/>
              <a:lstStyle/>
              <a:p>
                <a:r>
                  <a:rPr lang="pt-BR">
                    <a:noFill/>
                  </a:rPr>
                  <a:t> </a:t>
                </a:r>
              </a:p>
            </p:txBody>
          </p:sp>
        </mc:Fallback>
      </mc:AlternateContent>
    </p:spTree>
    <p:extLst>
      <p:ext uri="{BB962C8B-B14F-4D97-AF65-F5344CB8AC3E}">
        <p14:creationId xmlns:p14="http://schemas.microsoft.com/office/powerpoint/2010/main" val="194955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E868E-28E0-3637-9369-B794348FC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F83D4-B139-CCA6-4C81-2E43C69A511E}"/>
              </a:ext>
            </a:extLst>
          </p:cNvPr>
          <p:cNvSpPr>
            <a:spLocks noGrp="1"/>
          </p:cNvSpPr>
          <p:nvPr>
            <p:ph type="title"/>
          </p:nvPr>
        </p:nvSpPr>
        <p:spPr/>
        <p:txBody>
          <a:bodyPr/>
          <a:lstStyle/>
          <a:p>
            <a:r>
              <a:rPr lang="pt-BR" dirty="0"/>
              <a:t>Treinando um modelo de difusão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92BD6F9-7C6E-C63A-C3AA-8F5CD437E01F}"/>
                  </a:ext>
                </a:extLst>
              </p:cNvPr>
              <p:cNvSpPr>
                <a:spLocks noGrp="1"/>
              </p:cNvSpPr>
              <p:nvPr>
                <p:ph idx="1"/>
              </p:nvPr>
            </p:nvSpPr>
            <p:spPr>
              <a:xfrm>
                <a:off x="838200" y="1825624"/>
                <a:ext cx="11143593" cy="5032375"/>
              </a:xfrm>
            </p:spPr>
            <p:txBody>
              <a:bodyPr>
                <a:normAutofit/>
              </a:bodyPr>
              <a:lstStyle/>
              <a:p>
                <a:pPr marL="0" indent="0" algn="ctr">
                  <a:buNone/>
                </a:pPr>
                <a14:m>
                  <m:oMath xmlns:m="http://schemas.openxmlformats.org/officeDocument/2006/math">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pt-BR" i="1">
                            <a:latin typeface="Cambria Math" panose="02040503050406030204" pitchFamily="18" charset="0"/>
                            <a:ea typeface="Cambria Math" panose="02040503050406030204" pitchFamily="18" charset="0"/>
                          </a:rPr>
                          <m:t>𝑞</m:t>
                        </m:r>
                      </m:sub>
                    </m:sSub>
                    <m:d>
                      <m:dPr>
                        <m:begChr m:val="["/>
                        <m:endChr m:val="]"/>
                        <m:ctrlPr>
                          <a:rPr lang="pt-BR"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𝜆</m:t>
                        </m:r>
                        <m:sSup>
                          <m:sSupPr>
                            <m:ctrlPr>
                              <a:rPr lang="pt-BR" i="1" smtClean="0">
                                <a:latin typeface="Cambria Math" panose="02040503050406030204" pitchFamily="18" charset="0"/>
                                <a:ea typeface="Cambria Math" panose="02040503050406030204" pitchFamily="18" charset="0"/>
                              </a:rPr>
                            </m:ctrlPr>
                          </m:sSupPr>
                          <m:e>
                            <m:d>
                              <m:dPr>
                                <m:begChr m:val="‖"/>
                                <m:endChr m:val="‖"/>
                                <m:ctrlPr>
                                  <a:rPr lang="pt-BR" i="1" smtClean="0">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𝝐</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r>
                                  <a:rPr lang="pt-BR" i="1">
                                    <a:latin typeface="Cambria Math" panose="02040503050406030204" pitchFamily="18" charset="0"/>
                                  </a:rPr>
                                  <m:t>(</m:t>
                                </m:r>
                                <m:limLow>
                                  <m:limLowPr>
                                    <m:ctrlPr>
                                      <a:rPr lang="pt-BR" i="1" smtClean="0">
                                        <a:latin typeface="Cambria Math" panose="02040503050406030204" pitchFamily="18" charset="0"/>
                                      </a:rPr>
                                    </m:ctrlPr>
                                  </m:limLowPr>
                                  <m:e>
                                    <m:groupChr>
                                      <m:groupChrPr>
                                        <m:chr m:val="⏟"/>
                                        <m:ctrlPr>
                                          <a:rPr lang="pt-BR" i="1" smtClean="0">
                                            <a:latin typeface="Cambria Math" panose="02040503050406030204" pitchFamily="18" charset="0"/>
                                          </a:rPr>
                                        </m:ctrlPr>
                                      </m:groupChr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e>
                                    </m:groupChr>
                                  </m:e>
                                  <m:lim>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lim>
                                </m:limLow>
                                <m:r>
                                  <a:rPr lang="pt-BR" i="1">
                                    <a:latin typeface="Cambria Math" panose="02040503050406030204" pitchFamily="18" charset="0"/>
                                  </a:rPr>
                                  <m:t>,</m:t>
                                </m:r>
                                <m:r>
                                  <a:rPr lang="pt-BR" i="1">
                                    <a:latin typeface="Cambria Math" panose="02040503050406030204" pitchFamily="18" charset="0"/>
                                  </a:rPr>
                                  <m:t>𝑡</m:t>
                                </m:r>
                                <m:r>
                                  <a:rPr lang="pt-BR" i="1">
                                    <a:latin typeface="Cambria Math" panose="02040503050406030204" pitchFamily="18" charset="0"/>
                                  </a:rPr>
                                  <m:t>)</m:t>
                                </m:r>
                              </m:e>
                            </m:d>
                          </m:e>
                          <m:sup>
                            <m:r>
                              <a:rPr lang="pt-BR" b="0" i="1" smtClean="0">
                                <a:latin typeface="Cambria Math" panose="02040503050406030204" pitchFamily="18" charset="0"/>
                                <a:ea typeface="Cambria Math" panose="02040503050406030204" pitchFamily="18" charset="0"/>
                              </a:rPr>
                              <m:t>2</m:t>
                            </m:r>
                          </m:sup>
                        </m:sSup>
                      </m:e>
                    </m:d>
                    <m:r>
                      <a:rPr lang="pt-BR" b="0" i="1" smtClean="0">
                        <a:latin typeface="Cambria Math" panose="02040503050406030204" pitchFamily="18" charset="0"/>
                        <a:ea typeface="Cambria Math" panose="02040503050406030204" pitchFamily="18" charset="0"/>
                      </a:rPr>
                      <m:t>.</m:t>
                    </m:r>
                  </m:oMath>
                </a14:m>
                <a:endParaRPr lang="pt-BR" dirty="0"/>
              </a:p>
              <a:p>
                <a:r>
                  <a:rPr lang="pt-BR" dirty="0"/>
                  <a:t>Portanto, o modelo é treinado para </a:t>
                </a:r>
                <a:r>
                  <a:rPr lang="pt-BR" b="1" i="1" dirty="0">
                    <a:solidFill>
                      <a:srgbClr val="00B050"/>
                    </a:solidFill>
                  </a:rPr>
                  <a:t>predizer o ruído adicionado à amostra</a:t>
                </a:r>
                <a:r>
                  <a:rPr lang="pt-BR" dirty="0"/>
                  <a:t>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Notem que a equação acima é o </a:t>
                </a:r>
                <a:r>
                  <a:rPr lang="pt-BR" b="1" i="1" dirty="0">
                    <a:solidFill>
                      <a:srgbClr val="7030A0"/>
                    </a:solidFill>
                  </a:rPr>
                  <a:t>erro quadrático médio </a:t>
                </a:r>
                <a:r>
                  <a:rPr lang="pt-BR" dirty="0"/>
                  <a:t>entre o ruído adicionado no </a:t>
                </a:r>
                <a:r>
                  <a:rPr lang="pt-BR" b="1" i="1" dirty="0">
                    <a:solidFill>
                      <a:srgbClr val="7030A0"/>
                    </a:solidFill>
                  </a:rPr>
                  <a:t>processo direto </a:t>
                </a:r>
                <a:r>
                  <a:rPr lang="pt-BR" dirty="0"/>
                  <a:t>e o ruído </a:t>
                </a:r>
                <a:r>
                  <a:rPr lang="pt-BR" b="1" i="1" dirty="0">
                    <a:solidFill>
                      <a:srgbClr val="7030A0"/>
                    </a:solidFill>
                  </a:rPr>
                  <a:t>predito pelo modelo</a:t>
                </a:r>
                <a:r>
                  <a:rPr lang="pt-BR" dirty="0"/>
                  <a:t>.</a:t>
                </a:r>
              </a:p>
              <a:p>
                <a:r>
                  <a:rPr lang="pt-BR" dirty="0"/>
                  <a:t>Portanto, a rede neural é otimizada usando-se o </a:t>
                </a:r>
                <a:r>
                  <a:rPr lang="pt-BR" b="1" i="1" dirty="0"/>
                  <a:t>erro quadrático médio</a:t>
                </a:r>
                <a:r>
                  <a:rPr lang="pt-BR" dirty="0"/>
                  <a:t> entre o ruído Gaussiano verdadeiro e o predito.</a:t>
                </a:r>
              </a:p>
              <a:p>
                <a:r>
                  <a:rPr lang="pt-BR" b="1" dirty="0"/>
                  <a:t>OBS</a:t>
                </a:r>
                <a:r>
                  <a:rPr lang="pt-BR" dirty="0"/>
                  <a:t>.: Os autores de [1] relataram que a qualidade das imagens geradas é melhor se o termo </a:t>
                </a:r>
                <a14:m>
                  <m:oMath xmlns:m="http://schemas.openxmlformats.org/officeDocument/2006/math">
                    <m:r>
                      <a:rPr lang="pt-BR" i="1" smtClean="0">
                        <a:latin typeface="Cambria Math" panose="02040503050406030204" pitchFamily="18" charset="0"/>
                        <a:ea typeface="Cambria Math" panose="02040503050406030204" pitchFamily="18" charset="0"/>
                      </a:rPr>
                      <m:t>𝜆</m:t>
                    </m:r>
                    <m:r>
                      <a:rPr lang="pt-BR" i="1" smtClean="0">
                        <a:latin typeface="Cambria Math" panose="02040503050406030204" pitchFamily="18" charset="0"/>
                        <a:ea typeface="Cambria Math" panose="02040503050406030204" pitchFamily="18" charset="0"/>
                      </a:rPr>
                      <m:t> </m:t>
                    </m:r>
                  </m:oMath>
                </a14:m>
                <a:r>
                  <a:rPr lang="pt-BR" dirty="0"/>
                  <a:t>for descartado.</a:t>
                </a:r>
              </a:p>
              <a:p>
                <a:endParaRPr lang="pt-BR" dirty="0"/>
              </a:p>
            </p:txBody>
          </p:sp>
        </mc:Choice>
        <mc:Fallback xmlns="">
          <p:sp>
            <p:nvSpPr>
              <p:cNvPr id="3" name="Espaço Reservado para Conteúdo 2">
                <a:extLst>
                  <a:ext uri="{FF2B5EF4-FFF2-40B4-BE49-F238E27FC236}">
                    <a16:creationId xmlns:a16="http://schemas.microsoft.com/office/drawing/2014/main" id="{792BD6F9-7C6E-C63A-C3AA-8F5CD437E01F}"/>
                  </a:ext>
                </a:extLst>
              </p:cNvPr>
              <p:cNvSpPr>
                <a:spLocks noGrp="1" noRot="1" noChangeAspect="1" noMove="1" noResize="1" noEditPoints="1" noAdjustHandles="1" noChangeArrowheads="1" noChangeShapeType="1" noTextEdit="1"/>
              </p:cNvSpPr>
              <p:nvPr>
                <p:ph idx="1"/>
              </p:nvPr>
            </p:nvSpPr>
            <p:spPr>
              <a:xfrm>
                <a:off x="838200" y="1825624"/>
                <a:ext cx="11143593" cy="5032375"/>
              </a:xfrm>
              <a:blipFill>
                <a:blip r:embed="rId2"/>
                <a:stretch>
                  <a:fillRect l="-985" r="-164"/>
                </a:stretch>
              </a:blipFill>
            </p:spPr>
            <p:txBody>
              <a:bodyPr/>
              <a:lstStyle/>
              <a:p>
                <a:r>
                  <a:rPr lang="pt-BR">
                    <a:noFill/>
                  </a:rPr>
                  <a:t> </a:t>
                </a:r>
              </a:p>
            </p:txBody>
          </p:sp>
        </mc:Fallback>
      </mc:AlternateContent>
    </p:spTree>
    <p:extLst>
      <p:ext uri="{BB962C8B-B14F-4D97-AF65-F5344CB8AC3E}">
        <p14:creationId xmlns:p14="http://schemas.microsoft.com/office/powerpoint/2010/main" val="97236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13199-5B42-D1B3-C6D5-2F4B956DB278}"/>
              </a:ext>
            </a:extLst>
          </p:cNvPr>
          <p:cNvSpPr>
            <a:spLocks noGrp="1"/>
          </p:cNvSpPr>
          <p:nvPr>
            <p:ph type="title"/>
          </p:nvPr>
        </p:nvSpPr>
        <p:spPr/>
        <p:txBody>
          <a:bodyPr/>
          <a:lstStyle/>
          <a:p>
            <a:r>
              <a:rPr lang="pt-BR" dirty="0"/>
              <a:t>O algoritmo de treinamento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65422B-49B2-CF44-3B01-A280D090AAF5}"/>
                  </a:ext>
                </a:extLst>
              </p:cNvPr>
              <p:cNvSpPr>
                <a:spLocks noGrp="1"/>
              </p:cNvSpPr>
              <p:nvPr>
                <p:ph idx="1"/>
              </p:nvPr>
            </p:nvSpPr>
            <p:spPr>
              <a:xfrm>
                <a:off x="5135418" y="1825624"/>
                <a:ext cx="6964217" cy="5032375"/>
              </a:xfrm>
            </p:spPr>
            <p:txBody>
              <a:bodyPr>
                <a:normAutofit lnSpcReduction="10000"/>
              </a:bodyPr>
              <a:lstStyle/>
              <a:p>
                <a:r>
                  <a:rPr lang="pt-BR" dirty="0"/>
                  <a:t>Retiramos uma amostra aleatória,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(e.g., imagem), da distribuição de dados real desconhecida </a:t>
                </a:r>
                <a14:m>
                  <m:oMath xmlns:m="http://schemas.openxmlformats.org/officeDocument/2006/math">
                    <m:r>
                      <a:rPr lang="pt-BR" i="1">
                        <a:latin typeface="Cambria Math" panose="02040503050406030204" pitchFamily="18" charset="0"/>
                        <a:ea typeface="Cambria Math" panose="02040503050406030204" pitchFamily="18" charset="0"/>
                      </a:rPr>
                      <m:t>𝑞</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oMath>
                </a14:m>
                <a:r>
                  <a:rPr lang="pt-BR" dirty="0"/>
                  <a:t>.</a:t>
                </a:r>
              </a:p>
              <a:p>
                <a:r>
                  <a:rPr lang="pt-BR" dirty="0"/>
                  <a:t>Amostramos um nível de ruído, </a:t>
                </a:r>
                <a14:m>
                  <m:oMath xmlns:m="http://schemas.openxmlformats.org/officeDocument/2006/math">
                    <m:r>
                      <a:rPr lang="pt-BR" b="0" i="1" smtClean="0">
                        <a:latin typeface="Cambria Math" panose="02040503050406030204" pitchFamily="18" charset="0"/>
                      </a:rPr>
                      <m:t>𝑡</m:t>
                    </m:r>
                  </m:oMath>
                </a14:m>
                <a:r>
                  <a:rPr lang="pt-BR" dirty="0"/>
                  <a:t>, uniformemente distribuído entre </a:t>
                </a:r>
                <a14:m>
                  <m:oMath xmlns:m="http://schemas.openxmlformats.org/officeDocument/2006/math">
                    <m:r>
                      <a:rPr lang="pt-BR" b="0" i="1" smtClean="0">
                        <a:latin typeface="Cambria Math" panose="02040503050406030204" pitchFamily="18" charset="0"/>
                      </a:rPr>
                      <m:t>1</m:t>
                    </m:r>
                  </m:oMath>
                </a14:m>
                <a:r>
                  <a:rPr lang="pt-BR" dirty="0"/>
                  <a:t> e </a:t>
                </a:r>
                <a14:m>
                  <m:oMath xmlns:m="http://schemas.openxmlformats.org/officeDocument/2006/math">
                    <m:r>
                      <a:rPr lang="pt-BR" b="0" i="1" smtClean="0">
                        <a:latin typeface="Cambria Math" panose="02040503050406030204" pitchFamily="18" charset="0"/>
                      </a:rPr>
                      <m:t>𝑇</m:t>
                    </m:r>
                  </m:oMath>
                </a14:m>
                <a:r>
                  <a:rPr lang="pt-BR" dirty="0"/>
                  <a:t>.</a:t>
                </a:r>
              </a:p>
              <a:p>
                <a:r>
                  <a:rPr lang="pt-BR" dirty="0"/>
                  <a:t>Amostramos ruído Gaussiano normal padrão e corrompemos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i="1">
                        <a:latin typeface="Cambria Math" panose="02040503050406030204" pitchFamily="18" charset="0"/>
                      </a:rPr>
                      <m:t> </m:t>
                    </m:r>
                  </m:oMath>
                </a14:m>
                <a:r>
                  <a:rPr lang="pt-BR" dirty="0"/>
                  <a:t>com o nível de ruído dado por </a:t>
                </a:r>
                <a14:m>
                  <m:oMath xmlns:m="http://schemas.openxmlformats.org/officeDocument/2006/math">
                    <m:r>
                      <a:rPr lang="pt-BR" b="0" i="1" smtClean="0">
                        <a:latin typeface="Cambria Math" panose="02040503050406030204" pitchFamily="18" charset="0"/>
                      </a:rPr>
                      <m:t>𝑡</m:t>
                    </m:r>
                  </m:oMath>
                </a14:m>
                <a:r>
                  <a:rPr lang="pt-BR" dirty="0"/>
                  <a:t>, i.e.,</a:t>
                </a:r>
              </a:p>
              <a:p>
                <a:pPr lvl="1">
                  <a:buFont typeface="Wingdings" panose="05000000000000000000" pitchFamily="2" charset="2"/>
                  <a:buChar char="§"/>
                </a:pP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oMath>
                </a14:m>
                <a:endParaRPr lang="pt-BR" dirty="0"/>
              </a:p>
              <a:p>
                <a:r>
                  <a:rPr lang="pt-BR" dirty="0"/>
                  <a:t>A rede neural é treinada para predizer o ruído adicionado à amostra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a:t>
                </a:r>
              </a:p>
              <a:p>
                <a:pPr lvl="1">
                  <a:buFont typeface="Wingdings" panose="05000000000000000000" pitchFamily="2" charset="2"/>
                  <a:buChar char="§"/>
                </a:pPr>
                <a:r>
                  <a:rPr lang="pt-BR" dirty="0"/>
                  <a:t>Ou seja, predizer o ruído aplicado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com base na sequencia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FC65422B-49B2-CF44-3B01-A280D090AAF5}"/>
                  </a:ext>
                </a:extLst>
              </p:cNvPr>
              <p:cNvSpPr>
                <a:spLocks noGrp="1" noRot="1" noChangeAspect="1" noMove="1" noResize="1" noEditPoints="1" noAdjustHandles="1" noChangeArrowheads="1" noChangeShapeType="1" noTextEdit="1"/>
              </p:cNvSpPr>
              <p:nvPr>
                <p:ph idx="1"/>
              </p:nvPr>
            </p:nvSpPr>
            <p:spPr>
              <a:xfrm>
                <a:off x="5135418" y="1825624"/>
                <a:ext cx="6964217" cy="5032375"/>
              </a:xfrm>
              <a:blipFill>
                <a:blip r:embed="rId2"/>
                <a:stretch>
                  <a:fillRect l="-1575" t="-2663" r="-1662" b="-1332"/>
                </a:stretch>
              </a:blipFill>
            </p:spPr>
            <p:txBody>
              <a:bodyPr/>
              <a:lstStyle/>
              <a:p>
                <a:r>
                  <a:rPr lang="pt-BR">
                    <a:noFill/>
                  </a:rPr>
                  <a:t> </a:t>
                </a:r>
              </a:p>
            </p:txBody>
          </p:sp>
        </mc:Fallback>
      </mc:AlternateContent>
      <p:grpSp>
        <p:nvGrpSpPr>
          <p:cNvPr id="8" name="Agrupar 7">
            <a:extLst>
              <a:ext uri="{FF2B5EF4-FFF2-40B4-BE49-F238E27FC236}">
                <a16:creationId xmlns:a16="http://schemas.microsoft.com/office/drawing/2014/main" id="{7A1D4D85-6CD1-5568-7427-2DF14EE4DB29}"/>
              </a:ext>
            </a:extLst>
          </p:cNvPr>
          <p:cNvGrpSpPr/>
          <p:nvPr/>
        </p:nvGrpSpPr>
        <p:grpSpPr>
          <a:xfrm>
            <a:off x="302973" y="2613891"/>
            <a:ext cx="4681887" cy="2521311"/>
            <a:chOff x="302973" y="2613891"/>
            <a:chExt cx="4681887" cy="2521311"/>
          </a:xfrm>
        </p:grpSpPr>
        <p:pic>
          <p:nvPicPr>
            <p:cNvPr id="1026" name="Picture 2">
              <a:extLst>
                <a:ext uri="{FF2B5EF4-FFF2-40B4-BE49-F238E27FC236}">
                  <a16:creationId xmlns:a16="http://schemas.microsoft.com/office/drawing/2014/main" id="{A3FEEB73-C673-49D9-D2AC-67F68DD1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3" y="2613891"/>
              <a:ext cx="4681887" cy="23368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0D465E4-DDC9-5CD8-DC2A-E5E8A1E930BB}"/>
                </a:ext>
              </a:extLst>
            </p:cNvPr>
            <p:cNvSpPr txBox="1"/>
            <p:nvPr/>
          </p:nvSpPr>
          <p:spPr>
            <a:xfrm>
              <a:off x="387927" y="4858203"/>
              <a:ext cx="1779013" cy="276999"/>
            </a:xfrm>
            <a:prstGeom prst="rect">
              <a:avLst/>
            </a:prstGeom>
            <a:noFill/>
          </p:spPr>
          <p:txBody>
            <a:bodyPr wrap="none" rtlCol="0">
              <a:spAutoFit/>
            </a:bodyPr>
            <a:lstStyle/>
            <a:p>
              <a:r>
                <a:rPr lang="pt-BR" sz="1200" dirty="0"/>
                <a:t>Algoritmo retirado de [1].</a:t>
              </a:r>
            </a:p>
          </p:txBody>
        </p:sp>
        <p:sp>
          <p:nvSpPr>
            <p:cNvPr id="5" name="Chave Direita 4">
              <a:extLst>
                <a:ext uri="{FF2B5EF4-FFF2-40B4-BE49-F238E27FC236}">
                  <a16:creationId xmlns:a16="http://schemas.microsoft.com/office/drawing/2014/main" id="{1FB64C27-CBF6-9EE4-36CE-224EC92EE36F}"/>
                </a:ext>
              </a:extLst>
            </p:cNvPr>
            <p:cNvSpPr/>
            <p:nvPr/>
          </p:nvSpPr>
          <p:spPr>
            <a:xfrm rot="5400000">
              <a:off x="3055433" y="3711214"/>
              <a:ext cx="157019" cy="1712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C2A4E48-968A-821B-823A-F4085EBE0790}"/>
                    </a:ext>
                  </a:extLst>
                </p:cNvPr>
                <p:cNvSpPr txBox="1"/>
                <p:nvPr/>
              </p:nvSpPr>
              <p:spPr>
                <a:xfrm>
                  <a:off x="2749037" y="4488871"/>
                  <a:ext cx="1089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m:oMathPara>
                  </a14:m>
                  <a:endParaRPr lang="pt-BR" dirty="0"/>
                </a:p>
              </p:txBody>
            </p:sp>
          </mc:Choice>
          <mc:Fallback xmlns="">
            <p:sp>
              <p:nvSpPr>
                <p:cNvPr id="7" name="CaixaDeTexto 6">
                  <a:extLst>
                    <a:ext uri="{FF2B5EF4-FFF2-40B4-BE49-F238E27FC236}">
                      <a16:creationId xmlns:a16="http://schemas.microsoft.com/office/drawing/2014/main" id="{EC2A4E48-968A-821B-823A-F4085EBE0790}"/>
                    </a:ext>
                  </a:extLst>
                </p:cNvPr>
                <p:cNvSpPr txBox="1">
                  <a:spLocks noRot="1" noChangeAspect="1" noMove="1" noResize="1" noEditPoints="1" noAdjustHandles="1" noChangeArrowheads="1" noChangeShapeType="1" noTextEdit="1"/>
                </p:cNvSpPr>
                <p:nvPr/>
              </p:nvSpPr>
              <p:spPr>
                <a:xfrm>
                  <a:off x="2749037" y="4488871"/>
                  <a:ext cx="1089891" cy="369332"/>
                </a:xfrm>
                <a:prstGeom prst="rect">
                  <a:avLst/>
                </a:prstGeom>
                <a:blipFill>
                  <a:blip r:embed="rId4"/>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57701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34CD-F6AE-F1CD-1EA7-56851A2A2D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5F438E-4EAD-E61B-E43E-5343D3752687}"/>
              </a:ext>
            </a:extLst>
          </p:cNvPr>
          <p:cNvSpPr>
            <a:spLocks noGrp="1"/>
          </p:cNvSpPr>
          <p:nvPr>
            <p:ph type="title"/>
          </p:nvPr>
        </p:nvSpPr>
        <p:spPr/>
        <p:txBody>
          <a:bodyPr/>
          <a:lstStyle/>
          <a:p>
            <a:r>
              <a:rPr lang="pt-BR" dirty="0"/>
              <a:t>O algoritmo de amostragem (i.e., geração)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3DFCBDA-80FE-9F27-22D4-B6AFFE54C4D9}"/>
                  </a:ext>
                </a:extLst>
              </p:cNvPr>
              <p:cNvSpPr>
                <a:spLocks noGrp="1"/>
              </p:cNvSpPr>
              <p:nvPr>
                <p:ph idx="1"/>
              </p:nvPr>
            </p:nvSpPr>
            <p:spPr>
              <a:xfrm>
                <a:off x="5363570" y="1825624"/>
                <a:ext cx="6736066" cy="5032375"/>
              </a:xfrm>
            </p:spPr>
            <p:txBody>
              <a:bodyPr>
                <a:normAutofit lnSpcReduction="10000"/>
              </a:bodyPr>
              <a:lstStyle/>
              <a:p>
                <a:r>
                  <a:rPr lang="pt-BR" dirty="0"/>
                  <a:t>Retira-se uma amostra puramente Gaussiana,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𝑇</m:t>
                        </m:r>
                      </m:sub>
                    </m:sSub>
                  </m:oMath>
                </a14:m>
                <a:r>
                  <a:rPr lang="pt-BR" dirty="0"/>
                  <a:t>.</a:t>
                </a:r>
              </a:p>
              <a:p>
                <a:r>
                  <a:rPr lang="pt-BR" dirty="0"/>
                  <a:t>Retira-se uma amostra puramente Gaussiana, </a:t>
                </a:r>
                <a14:m>
                  <m:oMath xmlns:m="http://schemas.openxmlformats.org/officeDocument/2006/math">
                    <m:r>
                      <a:rPr lang="pt-BR" b="1" i="1" smtClean="0">
                        <a:latin typeface="Cambria Math" panose="02040503050406030204" pitchFamily="18" charset="0"/>
                      </a:rPr>
                      <m:t>𝒛</m:t>
                    </m:r>
                  </m:oMath>
                </a14:m>
                <a:r>
                  <a:rPr lang="pt-BR" dirty="0"/>
                  <a:t>.</a:t>
                </a:r>
              </a:p>
              <a:p>
                <a:r>
                  <a:rPr lang="pt-BR" dirty="0"/>
                  <a:t>A rede neural estima o ruído adicionado a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sub>
                    </m:sSub>
                  </m:oMath>
                </a14:m>
                <a:r>
                  <a:rPr lang="pt-BR" dirty="0"/>
                  <a:t> e o remove.</a:t>
                </a:r>
              </a:p>
              <a:p>
                <a:r>
                  <a:rPr lang="pt-BR" dirty="0"/>
                  <a:t>Antes da nova iteração, ruído Gaussiano, </a:t>
                </a:r>
                <a14:m>
                  <m:oMath xmlns:m="http://schemas.openxmlformats.org/officeDocument/2006/math">
                    <m:r>
                      <a:rPr lang="pt-BR" b="1" i="1">
                        <a:latin typeface="Cambria Math" panose="02040503050406030204" pitchFamily="18" charset="0"/>
                      </a:rPr>
                      <m:t>𝒛</m:t>
                    </m:r>
                  </m:oMath>
                </a14:m>
                <a:r>
                  <a:rPr lang="pt-BR" dirty="0"/>
                  <a:t>, é adicionado à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a:t>
                </a:r>
              </a:p>
              <a:p>
                <a:r>
                  <a:rPr lang="pt-BR" dirty="0"/>
                  <a:t>Esse processo é repetido até que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a:t>
                </a:r>
              </a:p>
              <a:p>
                <a:pPr lvl="1">
                  <a:buFont typeface="Wingdings" panose="05000000000000000000" pitchFamily="2" charset="2"/>
                  <a:buChar char="§"/>
                </a:pPr>
                <a:r>
                  <a:rPr lang="pt-BR" dirty="0"/>
                  <a:t>Quando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=1</m:t>
                    </m:r>
                  </m:oMath>
                </a14:m>
                <a:r>
                  <a:rPr lang="pt-BR" dirty="0"/>
                  <a:t>, não se adiciona ruído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a:t>
                </a:r>
              </a:p>
              <a:p>
                <a:r>
                  <a:rPr lang="pt-BR" dirty="0"/>
                  <a:t>Ao final, o algoritmo retorna a amostra da distribuição original,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a:t>
                </a:r>
              </a:p>
            </p:txBody>
          </p:sp>
        </mc:Choice>
        <mc:Fallback xmlns="">
          <p:sp>
            <p:nvSpPr>
              <p:cNvPr id="3" name="Espaço Reservado para Conteúdo 2">
                <a:extLst>
                  <a:ext uri="{FF2B5EF4-FFF2-40B4-BE49-F238E27FC236}">
                    <a16:creationId xmlns:a16="http://schemas.microsoft.com/office/drawing/2014/main" id="{C3DFCBDA-80FE-9F27-22D4-B6AFFE54C4D9}"/>
                  </a:ext>
                </a:extLst>
              </p:cNvPr>
              <p:cNvSpPr>
                <a:spLocks noGrp="1" noRot="1" noChangeAspect="1" noMove="1" noResize="1" noEditPoints="1" noAdjustHandles="1" noChangeArrowheads="1" noChangeShapeType="1" noTextEdit="1"/>
              </p:cNvSpPr>
              <p:nvPr>
                <p:ph idx="1"/>
              </p:nvPr>
            </p:nvSpPr>
            <p:spPr>
              <a:xfrm>
                <a:off x="5363570" y="1825624"/>
                <a:ext cx="6736066" cy="5032375"/>
              </a:xfrm>
              <a:blipFill>
                <a:blip r:embed="rId3"/>
                <a:stretch>
                  <a:fillRect l="-1629" t="-2663" r="-1448"/>
                </a:stretch>
              </a:blipFill>
            </p:spPr>
            <p:txBody>
              <a:bodyPr/>
              <a:lstStyle/>
              <a:p>
                <a:r>
                  <a:rPr lang="pt-BR">
                    <a:noFill/>
                  </a:rPr>
                  <a:t> </a:t>
                </a:r>
              </a:p>
            </p:txBody>
          </p:sp>
        </mc:Fallback>
      </mc:AlternateContent>
      <p:grpSp>
        <p:nvGrpSpPr>
          <p:cNvPr id="5" name="Agrupar 4">
            <a:extLst>
              <a:ext uri="{FF2B5EF4-FFF2-40B4-BE49-F238E27FC236}">
                <a16:creationId xmlns:a16="http://schemas.microsoft.com/office/drawing/2014/main" id="{12CCA00F-B674-182A-02EA-630D7C4DECF8}"/>
              </a:ext>
            </a:extLst>
          </p:cNvPr>
          <p:cNvGrpSpPr/>
          <p:nvPr/>
        </p:nvGrpSpPr>
        <p:grpSpPr>
          <a:xfrm>
            <a:off x="515446" y="2770065"/>
            <a:ext cx="4292284" cy="2365137"/>
            <a:chOff x="515446" y="2770065"/>
            <a:chExt cx="4292284" cy="2365137"/>
          </a:xfrm>
        </p:grpSpPr>
        <p:sp>
          <p:nvSpPr>
            <p:cNvPr id="4" name="CaixaDeTexto 3">
              <a:extLst>
                <a:ext uri="{FF2B5EF4-FFF2-40B4-BE49-F238E27FC236}">
                  <a16:creationId xmlns:a16="http://schemas.microsoft.com/office/drawing/2014/main" id="{3B5EB045-07C2-C38D-6B1C-BD4F42BE50F9}"/>
                </a:ext>
              </a:extLst>
            </p:cNvPr>
            <p:cNvSpPr txBox="1"/>
            <p:nvPr/>
          </p:nvSpPr>
          <p:spPr>
            <a:xfrm>
              <a:off x="515446" y="4858203"/>
              <a:ext cx="1779013" cy="276999"/>
            </a:xfrm>
            <a:prstGeom prst="rect">
              <a:avLst/>
            </a:prstGeom>
            <a:noFill/>
          </p:spPr>
          <p:txBody>
            <a:bodyPr wrap="none" rtlCol="0">
              <a:spAutoFit/>
            </a:bodyPr>
            <a:lstStyle/>
            <a:p>
              <a:r>
                <a:rPr lang="pt-BR" sz="1200" dirty="0"/>
                <a:t>Algoritmo retirado de [1].</a:t>
              </a:r>
            </a:p>
          </p:txBody>
        </p:sp>
        <p:pic>
          <p:nvPicPr>
            <p:cNvPr id="9" name="Imagem 8">
              <a:extLst>
                <a:ext uri="{FF2B5EF4-FFF2-40B4-BE49-F238E27FC236}">
                  <a16:creationId xmlns:a16="http://schemas.microsoft.com/office/drawing/2014/main" id="{9A713C98-1EE3-DEE9-D178-9F7DF30AA6C4}"/>
                </a:ext>
              </a:extLst>
            </p:cNvPr>
            <p:cNvPicPr>
              <a:picLocks noChangeAspect="1"/>
            </p:cNvPicPr>
            <p:nvPr/>
          </p:nvPicPr>
          <p:blipFill>
            <a:blip r:embed="rId4"/>
            <a:stretch>
              <a:fillRect/>
            </a:stretch>
          </p:blipFill>
          <p:spPr>
            <a:xfrm>
              <a:off x="515446" y="2770065"/>
              <a:ext cx="4292284" cy="2088138"/>
            </a:xfrm>
            <a:prstGeom prst="rect">
              <a:avLst/>
            </a:prstGeom>
          </p:spPr>
        </p:pic>
      </p:grpSp>
      <p:sp>
        <p:nvSpPr>
          <p:cNvPr id="7" name="CaixaDeTexto 6">
            <a:extLst>
              <a:ext uri="{FF2B5EF4-FFF2-40B4-BE49-F238E27FC236}">
                <a16:creationId xmlns:a16="http://schemas.microsoft.com/office/drawing/2014/main" id="{540C7DC7-2061-9FBB-40D2-9CD1378B2B0D}"/>
              </a:ext>
            </a:extLst>
          </p:cNvPr>
          <p:cNvSpPr txBox="1"/>
          <p:nvPr/>
        </p:nvSpPr>
        <p:spPr>
          <a:xfrm>
            <a:off x="401864" y="2246845"/>
            <a:ext cx="4519448" cy="523220"/>
          </a:xfrm>
          <a:prstGeom prst="rect">
            <a:avLst/>
          </a:prstGeom>
          <a:noFill/>
        </p:spPr>
        <p:txBody>
          <a:bodyPr wrap="square">
            <a:spAutoFit/>
          </a:bodyPr>
          <a:lstStyle/>
          <a:p>
            <a:pPr algn="ctr"/>
            <a:r>
              <a:rPr lang="pt-BR" sz="1400" dirty="0"/>
              <a:t>Após o treinamento, para retirar uma amostra da distribuição original, segue-se o algoritmo abaixo.</a:t>
            </a:r>
          </a:p>
        </p:txBody>
      </p:sp>
    </p:spTree>
    <p:extLst>
      <p:ext uri="{BB962C8B-B14F-4D97-AF65-F5344CB8AC3E}">
        <p14:creationId xmlns:p14="http://schemas.microsoft.com/office/powerpoint/2010/main" val="239208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6096000" y="1825624"/>
            <a:ext cx="5900057" cy="5032375"/>
          </a:xfrm>
        </p:spPr>
        <p:txBody>
          <a:bodyPr>
            <a:normAutofit/>
          </a:bodyPr>
          <a:lstStyle/>
          <a:p>
            <a:r>
              <a:rPr lang="pt-BR" dirty="0"/>
              <a:t>Por exemplo, se adicionarmos uma gota de corante a um copo de água, o corante espalha-se pela água, à medida que as partículas do corante se difundem de uma área de maior concentração (a gota) para uma área de menor concentração (o resto da água).</a:t>
            </a:r>
          </a:p>
        </p:txBody>
      </p:sp>
      <p:pic>
        <p:nvPicPr>
          <p:cNvPr id="4" name="Picture 2" descr="Diffusion">
            <a:extLst>
              <a:ext uri="{FF2B5EF4-FFF2-40B4-BE49-F238E27FC236}">
                <a16:creationId xmlns:a16="http://schemas.microsoft.com/office/drawing/2014/main" id="{BE06A3A8-82C0-1265-7DC4-75CAA1C1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0" y="2393654"/>
            <a:ext cx="5534418" cy="359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3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6AA6B-154D-01B7-B2C5-5D12A0B01A35}"/>
              </a:ext>
            </a:extLst>
          </p:cNvPr>
          <p:cNvSpPr>
            <a:spLocks noGrp="1"/>
          </p:cNvSpPr>
          <p:nvPr>
            <p:ph type="title"/>
          </p:nvPr>
        </p:nvSpPr>
        <p:spPr/>
        <p:txBody>
          <a:bodyPr/>
          <a:lstStyle/>
          <a:p>
            <a:r>
              <a:rPr lang="pt-BR" dirty="0"/>
              <a:t>O algoritmo de amostragem (i.e., geração)</a:t>
            </a:r>
          </a:p>
        </p:txBody>
      </p:sp>
      <p:sp>
        <p:nvSpPr>
          <p:cNvPr id="3" name="Espaço Reservado para Conteúdo 2">
            <a:extLst>
              <a:ext uri="{FF2B5EF4-FFF2-40B4-BE49-F238E27FC236}">
                <a16:creationId xmlns:a16="http://schemas.microsoft.com/office/drawing/2014/main" id="{0FFE294A-9D3F-A920-5377-E2F2C98850DF}"/>
              </a:ext>
            </a:extLst>
          </p:cNvPr>
          <p:cNvSpPr>
            <a:spLocks noGrp="1"/>
          </p:cNvSpPr>
          <p:nvPr>
            <p:ph idx="1"/>
          </p:nvPr>
        </p:nvSpPr>
        <p:spPr>
          <a:xfrm>
            <a:off x="838200" y="6043782"/>
            <a:ext cx="11250168" cy="814218"/>
          </a:xfrm>
        </p:spPr>
        <p:txBody>
          <a:bodyPr>
            <a:normAutofit lnSpcReduction="10000"/>
          </a:bodyPr>
          <a:lstStyle/>
          <a:p>
            <a:r>
              <a:rPr lang="pt-BR" dirty="0"/>
              <a:t>Em cada passo, a rede prediz o ruído adicionado, até que tenhamos uma imagem da distribuição alvo.</a:t>
            </a:r>
          </a:p>
        </p:txBody>
      </p:sp>
      <p:grpSp>
        <p:nvGrpSpPr>
          <p:cNvPr id="62" name="Agrupar 61">
            <a:extLst>
              <a:ext uri="{FF2B5EF4-FFF2-40B4-BE49-F238E27FC236}">
                <a16:creationId xmlns:a16="http://schemas.microsoft.com/office/drawing/2014/main" id="{BD0B7A58-3085-3D69-BD62-26E121430EBE}"/>
              </a:ext>
            </a:extLst>
          </p:cNvPr>
          <p:cNvGrpSpPr/>
          <p:nvPr/>
        </p:nvGrpSpPr>
        <p:grpSpPr>
          <a:xfrm>
            <a:off x="2578608" y="1480376"/>
            <a:ext cx="6631544" cy="4318093"/>
            <a:chOff x="1" y="1578737"/>
            <a:chExt cx="6631544" cy="4318093"/>
          </a:xfrm>
        </p:grpSpPr>
        <p:pic>
          <p:nvPicPr>
            <p:cNvPr id="1026" name="Picture 2">
              <a:extLst>
                <a:ext uri="{FF2B5EF4-FFF2-40B4-BE49-F238E27FC236}">
                  <a16:creationId xmlns:a16="http://schemas.microsoft.com/office/drawing/2014/main" id="{4809AA49-FD80-5DAE-481F-01BA22C92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7" t="11655" r="78863" b="70945"/>
            <a:stretch/>
          </p:blipFill>
          <p:spPr bwMode="auto">
            <a:xfrm>
              <a:off x="314326" y="1855736"/>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956F3-983D-C7D8-8D31-05B56977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0" t="11600" r="78800" b="70600"/>
            <a:stretch/>
          </p:blipFill>
          <p:spPr bwMode="auto">
            <a:xfrm>
              <a:off x="3739516" y="1848116"/>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8BBFE3-C4D8-063C-6CCB-21FE90836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5928361" y="1855736"/>
              <a:ext cx="66294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967691-C55A-88F4-A0B6-279DAE0F48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500" t="71982" r="29000" b="10419"/>
            <a:stretch/>
          </p:blipFill>
          <p:spPr bwMode="auto">
            <a:xfrm>
              <a:off x="321946" y="5147310"/>
              <a:ext cx="723900" cy="670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267901-9C5B-9D52-E3F9-BB91E70949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500" t="70713" r="29000" b="9158"/>
            <a:stretch/>
          </p:blipFill>
          <p:spPr bwMode="auto">
            <a:xfrm>
              <a:off x="5907645" y="5129910"/>
              <a:ext cx="723900" cy="76692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C9B071A4-055E-F57E-9659-64CE7156593F}"/>
                </a:ext>
              </a:extLst>
            </p:cNvPr>
            <p:cNvSpPr/>
            <p:nvPr/>
          </p:nvSpPr>
          <p:spPr>
            <a:xfrm>
              <a:off x="1682116" y="181549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B4406894-D063-DABC-97A3-948484517FCD}"/>
                </a:ext>
              </a:extLst>
            </p:cNvPr>
            <p:cNvCxnSpPr>
              <a:stCxn id="1026" idx="3"/>
              <a:endCxn id="4" idx="1"/>
            </p:cNvCxnSpPr>
            <p:nvPr/>
          </p:nvCxnSpPr>
          <p:spPr>
            <a:xfrm>
              <a:off x="984886" y="2187207"/>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5A8CAE9C-9E6D-1A1A-3F9C-C78077F7DD0F}"/>
                </a:ext>
              </a:extLst>
            </p:cNvPr>
            <p:cNvCxnSpPr>
              <a:stCxn id="4" idx="3"/>
              <a:endCxn id="1028" idx="1"/>
            </p:cNvCxnSpPr>
            <p:nvPr/>
          </p:nvCxnSpPr>
          <p:spPr>
            <a:xfrm flipV="1">
              <a:off x="3015616" y="2187206"/>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7546AAA-311B-D56B-D9E4-42C13D8B018E}"/>
                </a:ext>
              </a:extLst>
            </p:cNvPr>
            <p:cNvSpPr txBox="1"/>
            <p:nvPr/>
          </p:nvSpPr>
          <p:spPr>
            <a:xfrm>
              <a:off x="1" y="1585852"/>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702A511F-A235-B9EE-25A5-49DC616A5689}"/>
                </a:ext>
              </a:extLst>
            </p:cNvPr>
            <p:cNvSpPr txBox="1"/>
            <p:nvPr/>
          </p:nvSpPr>
          <p:spPr>
            <a:xfrm>
              <a:off x="3408046" y="1578737"/>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97A90EF8-E8D9-3F07-9665-DDDA4F833ECD}"/>
                </a:ext>
              </a:extLst>
            </p:cNvPr>
            <p:cNvGrpSpPr/>
            <p:nvPr/>
          </p:nvGrpSpPr>
          <p:grpSpPr>
            <a:xfrm>
              <a:off x="4893946" y="1949358"/>
              <a:ext cx="480060" cy="475696"/>
              <a:chOff x="6324600" y="2053112"/>
              <a:chExt cx="480060" cy="475696"/>
            </a:xfrm>
          </p:grpSpPr>
          <p:sp>
            <p:nvSpPr>
              <p:cNvPr id="12" name="Elipse 11">
                <a:extLst>
                  <a:ext uri="{FF2B5EF4-FFF2-40B4-BE49-F238E27FC236}">
                    <a16:creationId xmlns:a16="http://schemas.microsoft.com/office/drawing/2014/main" id="{48D500B2-70BA-C579-51FA-E37C0012201E}"/>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FE1487FE-A2BE-1B83-0874-C5FF9D0D837E}"/>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B1F3DFE2-2B48-4E53-094C-6F05AEF7AE94}"/>
                </a:ext>
              </a:extLst>
            </p:cNvPr>
            <p:cNvCxnSpPr>
              <a:stCxn id="1028" idx="3"/>
              <a:endCxn id="12" idx="2"/>
            </p:cNvCxnSpPr>
            <p:nvPr/>
          </p:nvCxnSpPr>
          <p:spPr>
            <a:xfrm>
              <a:off x="4410076" y="2187206"/>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C9B3E259-6510-ABBF-4930-49BC32447B8A}"/>
                </a:ext>
              </a:extLst>
            </p:cNvPr>
            <p:cNvCxnSpPr>
              <a:stCxn id="1026" idx="2"/>
              <a:endCxn id="12" idx="4"/>
            </p:cNvCxnSpPr>
            <p:nvPr/>
          </p:nvCxnSpPr>
          <p:spPr>
            <a:xfrm rot="5400000" flipH="1" flipV="1">
              <a:off x="2844979" y="22968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84D9E24A-9064-CB74-5A22-54982BF21118}"/>
                </a:ext>
              </a:extLst>
            </p:cNvPr>
            <p:cNvCxnSpPr>
              <a:cxnSpLocks/>
              <a:stCxn id="12" idx="6"/>
              <a:endCxn id="1032" idx="1"/>
            </p:cNvCxnSpPr>
            <p:nvPr/>
          </p:nvCxnSpPr>
          <p:spPr>
            <a:xfrm>
              <a:off x="5374006" y="2187206"/>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135EB07-E997-02ED-446E-A8099E971E17}"/>
                </a:ext>
              </a:extLst>
            </p:cNvPr>
            <p:cNvSpPr/>
            <p:nvPr/>
          </p:nvSpPr>
          <p:spPr>
            <a:xfrm>
              <a:off x="1715264" y="3017464"/>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29" name="Conector: Angulado 28">
              <a:extLst>
                <a:ext uri="{FF2B5EF4-FFF2-40B4-BE49-F238E27FC236}">
                  <a16:creationId xmlns:a16="http://schemas.microsoft.com/office/drawing/2014/main" id="{7405EF2A-A3DD-7FC0-61B5-6238BB7B41B5}"/>
                </a:ext>
              </a:extLst>
            </p:cNvPr>
            <p:cNvCxnSpPr>
              <a:cxnSpLocks/>
              <a:stCxn id="1032" idx="2"/>
              <a:endCxn id="34" idx="0"/>
            </p:cNvCxnSpPr>
            <p:nvPr/>
          </p:nvCxnSpPr>
          <p:spPr>
            <a:xfrm rot="5400000">
              <a:off x="3171291" y="8422"/>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8">
              <a:extLst>
                <a:ext uri="{FF2B5EF4-FFF2-40B4-BE49-F238E27FC236}">
                  <a16:creationId xmlns:a16="http://schemas.microsoft.com/office/drawing/2014/main" id="{791B9F4E-07C3-4679-38BC-BA1A6E3AA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00" t="72000" r="29400" b="10400"/>
            <a:stretch/>
          </p:blipFill>
          <p:spPr bwMode="auto">
            <a:xfrm>
              <a:off x="321946" y="3096962"/>
              <a:ext cx="662940"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de Seta Reta 36">
              <a:extLst>
                <a:ext uri="{FF2B5EF4-FFF2-40B4-BE49-F238E27FC236}">
                  <a16:creationId xmlns:a16="http://schemas.microsoft.com/office/drawing/2014/main" id="{612C5DB7-268B-4D84-8F0B-25D6AC6C334B}"/>
                </a:ext>
              </a:extLst>
            </p:cNvPr>
            <p:cNvCxnSpPr/>
            <p:nvPr/>
          </p:nvCxnSpPr>
          <p:spPr>
            <a:xfrm>
              <a:off x="1001460" y="3412429"/>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7FA88AE-E55F-F0D9-054E-B5F693B082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65" t="10436" r="78690" b="70051"/>
            <a:stretch/>
          </p:blipFill>
          <p:spPr bwMode="auto">
            <a:xfrm>
              <a:off x="3703511" y="3039709"/>
              <a:ext cx="742570" cy="74342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de Seta Reta 37">
              <a:extLst>
                <a:ext uri="{FF2B5EF4-FFF2-40B4-BE49-F238E27FC236}">
                  <a16:creationId xmlns:a16="http://schemas.microsoft.com/office/drawing/2014/main" id="{AD64F139-1A43-1BA3-4458-CF4341464E9B}"/>
                </a:ext>
              </a:extLst>
            </p:cNvPr>
            <p:cNvCxnSpPr/>
            <p:nvPr/>
          </p:nvCxnSpPr>
          <p:spPr>
            <a:xfrm flipV="1">
              <a:off x="3065338" y="3411421"/>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04CBFD37-E095-EE55-2DE8-E2CC762D8760}"/>
                </a:ext>
              </a:extLst>
            </p:cNvPr>
            <p:cNvGrpSpPr/>
            <p:nvPr/>
          </p:nvGrpSpPr>
          <p:grpSpPr>
            <a:xfrm>
              <a:off x="4889756" y="3189238"/>
              <a:ext cx="480060" cy="475696"/>
              <a:chOff x="6324600" y="2053112"/>
              <a:chExt cx="480060" cy="475696"/>
            </a:xfrm>
          </p:grpSpPr>
          <p:sp>
            <p:nvSpPr>
              <p:cNvPr id="40" name="Elipse 39">
                <a:extLst>
                  <a:ext uri="{FF2B5EF4-FFF2-40B4-BE49-F238E27FC236}">
                    <a16:creationId xmlns:a16="http://schemas.microsoft.com/office/drawing/2014/main" id="{C59A191D-2F61-9FED-6FDB-70EC2C011E65}"/>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inal de Subtração 40">
                <a:extLst>
                  <a:ext uri="{FF2B5EF4-FFF2-40B4-BE49-F238E27FC236}">
                    <a16:creationId xmlns:a16="http://schemas.microsoft.com/office/drawing/2014/main" id="{15CC6D40-F676-0738-C368-654300A8F939}"/>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42" name="Conector de Seta Reta 41">
              <a:extLst>
                <a:ext uri="{FF2B5EF4-FFF2-40B4-BE49-F238E27FC236}">
                  <a16:creationId xmlns:a16="http://schemas.microsoft.com/office/drawing/2014/main" id="{9C62EACB-9870-29C9-328A-1AC1F32D3F8B}"/>
                </a:ext>
              </a:extLst>
            </p:cNvPr>
            <p:cNvCxnSpPr/>
            <p:nvPr/>
          </p:nvCxnSpPr>
          <p:spPr>
            <a:xfrm>
              <a:off x="4405886" y="3427085"/>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6">
              <a:extLst>
                <a:ext uri="{FF2B5EF4-FFF2-40B4-BE49-F238E27FC236}">
                  <a16:creationId xmlns:a16="http://schemas.microsoft.com/office/drawing/2014/main" id="{674A482D-8C58-9D6D-ABAA-CECDDFFDE5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900" t="72400" r="29400" b="10200"/>
            <a:stretch/>
          </p:blipFill>
          <p:spPr bwMode="auto">
            <a:xfrm>
              <a:off x="5924266" y="3141911"/>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de Seta Reta 43">
              <a:extLst>
                <a:ext uri="{FF2B5EF4-FFF2-40B4-BE49-F238E27FC236}">
                  <a16:creationId xmlns:a16="http://schemas.microsoft.com/office/drawing/2014/main" id="{4B57E746-3951-2196-68F0-3ADBEA0D94D2}"/>
                </a:ext>
              </a:extLst>
            </p:cNvPr>
            <p:cNvCxnSpPr>
              <a:cxnSpLocks/>
            </p:cNvCxnSpPr>
            <p:nvPr/>
          </p:nvCxnSpPr>
          <p:spPr>
            <a:xfrm>
              <a:off x="5396484" y="3436051"/>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564F504-41D5-204A-6C75-EFA79DC9EC5D}"/>
                    </a:ext>
                  </a:extLst>
                </p:cNvPr>
                <p:cNvSpPr txBox="1"/>
                <p:nvPr/>
              </p:nvSpPr>
              <p:spPr>
                <a:xfrm>
                  <a:off x="3144394" y="4180945"/>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45" name="CaixaDeTexto 44">
                  <a:extLst>
                    <a:ext uri="{FF2B5EF4-FFF2-40B4-BE49-F238E27FC236}">
                      <a16:creationId xmlns:a16="http://schemas.microsoft.com/office/drawing/2014/main" id="{0564F504-41D5-204A-6C75-EFA79DC9EC5D}"/>
                    </a:ext>
                  </a:extLst>
                </p:cNvPr>
                <p:cNvSpPr txBox="1">
                  <a:spLocks noRot="1" noChangeAspect="1" noMove="1" noResize="1" noEditPoints="1" noAdjustHandles="1" noChangeArrowheads="1" noChangeShapeType="1" noTextEdit="1"/>
                </p:cNvSpPr>
                <p:nvPr/>
              </p:nvSpPr>
              <p:spPr>
                <a:xfrm>
                  <a:off x="3144394" y="4180945"/>
                  <a:ext cx="466344" cy="646331"/>
                </a:xfrm>
                <a:prstGeom prst="rect">
                  <a:avLst/>
                </a:prstGeom>
                <a:blipFill>
                  <a:blip r:embed="rId9"/>
                  <a:stretch>
                    <a:fillRect/>
                  </a:stretch>
                </a:blipFill>
              </p:spPr>
              <p:txBody>
                <a:bodyPr/>
                <a:lstStyle/>
                <a:p>
                  <a:r>
                    <a:rPr lang="pt-BR">
                      <a:noFill/>
                    </a:rPr>
                    <a:t> </a:t>
                  </a:r>
                </a:p>
              </p:txBody>
            </p:sp>
          </mc:Fallback>
        </mc:AlternateContent>
        <p:cxnSp>
          <p:nvCxnSpPr>
            <p:cNvPr id="49" name="Conector: Angulado 48">
              <a:extLst>
                <a:ext uri="{FF2B5EF4-FFF2-40B4-BE49-F238E27FC236}">
                  <a16:creationId xmlns:a16="http://schemas.microsoft.com/office/drawing/2014/main" id="{AD20C7BE-5193-BB8E-73F1-E815E12B3B8D}"/>
                </a:ext>
              </a:extLst>
            </p:cNvPr>
            <p:cNvCxnSpPr>
              <a:cxnSpLocks/>
            </p:cNvCxnSpPr>
            <p:nvPr/>
          </p:nvCxnSpPr>
          <p:spPr>
            <a:xfrm rot="5400000">
              <a:off x="3167479" y="1258455"/>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7AFE3436-0C29-4849-30C6-B6E11F26F113}"/>
                    </a:ext>
                  </a:extLst>
                </p:cNvPr>
                <p:cNvSpPr txBox="1"/>
                <p:nvPr/>
              </p:nvSpPr>
              <p:spPr>
                <a:xfrm>
                  <a:off x="3377566" y="4392702"/>
                  <a:ext cx="1333500" cy="276999"/>
                </a:xfrm>
                <a:prstGeom prst="rect">
                  <a:avLst/>
                </a:prstGeom>
                <a:noFill/>
              </p:spPr>
              <p:txBody>
                <a:bodyPr wrap="square" rtlCol="0">
                  <a:spAutoFit/>
                </a:bodyPr>
                <a:lstStyle/>
                <a:p>
                  <a:pPr algn="ctr"/>
                  <a14:m>
                    <m:oMath xmlns:m="http://schemas.openxmlformats.org/officeDocument/2006/math">
                      <m:r>
                        <a:rPr lang="pt-BR" sz="1200" i="1" smtClean="0">
                          <a:latin typeface="Cambria Math" panose="02040503050406030204" pitchFamily="18" charset="0"/>
                          <a:ea typeface="Cambria Math" panose="02040503050406030204" pitchFamily="18" charset="0"/>
                        </a:rPr>
                        <m:t>~</m:t>
                      </m:r>
                    </m:oMath>
                  </a14:m>
                  <a:r>
                    <a:rPr lang="pt-BR" sz="1200" dirty="0"/>
                    <a:t>500 épocas</a:t>
                  </a:r>
                </a:p>
              </p:txBody>
            </p:sp>
          </mc:Choice>
          <mc:Fallback xmlns="">
            <p:sp>
              <p:nvSpPr>
                <p:cNvPr id="50" name="CaixaDeTexto 49">
                  <a:extLst>
                    <a:ext uri="{FF2B5EF4-FFF2-40B4-BE49-F238E27FC236}">
                      <a16:creationId xmlns:a16="http://schemas.microsoft.com/office/drawing/2014/main" id="{7AFE3436-0C29-4849-30C6-B6E11F26F113}"/>
                    </a:ext>
                  </a:extLst>
                </p:cNvPr>
                <p:cNvSpPr txBox="1">
                  <a:spLocks noRot="1" noChangeAspect="1" noMove="1" noResize="1" noEditPoints="1" noAdjustHandles="1" noChangeArrowheads="1" noChangeShapeType="1" noTextEdit="1"/>
                </p:cNvSpPr>
                <p:nvPr/>
              </p:nvSpPr>
              <p:spPr>
                <a:xfrm>
                  <a:off x="3377566" y="4392702"/>
                  <a:ext cx="1333500" cy="276999"/>
                </a:xfrm>
                <a:prstGeom prst="rect">
                  <a:avLst/>
                </a:prstGeom>
                <a:blipFill>
                  <a:blip r:embed="rId10"/>
                  <a:stretch>
                    <a:fillRect b="-15217"/>
                  </a:stretch>
                </a:blipFill>
              </p:spPr>
              <p:txBody>
                <a:bodyPr/>
                <a:lstStyle/>
                <a:p>
                  <a:r>
                    <a:rPr lang="pt-BR">
                      <a:noFill/>
                    </a:rPr>
                    <a:t> </a:t>
                  </a:r>
                </a:p>
              </p:txBody>
            </p:sp>
          </mc:Fallback>
        </mc:AlternateContent>
        <p:cxnSp>
          <p:nvCxnSpPr>
            <p:cNvPr id="51" name="Conector: Angulado 50">
              <a:extLst>
                <a:ext uri="{FF2B5EF4-FFF2-40B4-BE49-F238E27FC236}">
                  <a16:creationId xmlns:a16="http://schemas.microsoft.com/office/drawing/2014/main" id="{EEF7B902-6790-6123-6B43-4BE4FFB24792}"/>
                </a:ext>
              </a:extLst>
            </p:cNvPr>
            <p:cNvCxnSpPr>
              <a:cxnSpLocks/>
            </p:cNvCxnSpPr>
            <p:nvPr/>
          </p:nvCxnSpPr>
          <p:spPr>
            <a:xfrm rot="5400000">
              <a:off x="3186913" y="2069774"/>
              <a:ext cx="570666" cy="5606415"/>
            </a:xfrm>
            <a:prstGeom prst="bentConnector3">
              <a:avLst>
                <a:gd name="adj1" fmla="val 6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BC806102-B212-312C-CA3E-66C9FC7D6BC3}"/>
                </a:ext>
              </a:extLst>
            </p:cNvPr>
            <p:cNvSpPr/>
            <p:nvPr/>
          </p:nvSpPr>
          <p:spPr>
            <a:xfrm>
              <a:off x="1698690" y="5110876"/>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53" name="Conector de Seta Reta 52">
              <a:extLst>
                <a:ext uri="{FF2B5EF4-FFF2-40B4-BE49-F238E27FC236}">
                  <a16:creationId xmlns:a16="http://schemas.microsoft.com/office/drawing/2014/main" id="{71282432-2471-F96B-A63C-CBC4DDA6B0AE}"/>
                </a:ext>
              </a:extLst>
            </p:cNvPr>
            <p:cNvCxnSpPr/>
            <p:nvPr/>
          </p:nvCxnSpPr>
          <p:spPr>
            <a:xfrm>
              <a:off x="998318" y="5506308"/>
              <a:ext cx="6972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0" name="Picture 16">
              <a:extLst>
                <a:ext uri="{FF2B5EF4-FFF2-40B4-BE49-F238E27FC236}">
                  <a16:creationId xmlns:a16="http://schemas.microsoft.com/office/drawing/2014/main" id="{2B3D688B-700C-5DE4-C903-6A999DEA43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360" t="71603" r="9795" b="9679"/>
            <a:stretch/>
          </p:blipFill>
          <p:spPr bwMode="auto">
            <a:xfrm>
              <a:off x="3739516" y="5126023"/>
              <a:ext cx="673990" cy="71313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ector de Seta Reta 55">
              <a:extLst>
                <a:ext uri="{FF2B5EF4-FFF2-40B4-BE49-F238E27FC236}">
                  <a16:creationId xmlns:a16="http://schemas.microsoft.com/office/drawing/2014/main" id="{798FF98A-8875-35DD-C011-13D6BFBD6144}"/>
                </a:ext>
              </a:extLst>
            </p:cNvPr>
            <p:cNvCxnSpPr/>
            <p:nvPr/>
          </p:nvCxnSpPr>
          <p:spPr>
            <a:xfrm flipV="1">
              <a:off x="3046096" y="5482587"/>
              <a:ext cx="7239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4DE22E4C-1552-C246-6ED6-D64E87A2DB60}"/>
                </a:ext>
              </a:extLst>
            </p:cNvPr>
            <p:cNvGrpSpPr/>
            <p:nvPr/>
          </p:nvGrpSpPr>
          <p:grpSpPr>
            <a:xfrm>
              <a:off x="4889756" y="5268461"/>
              <a:ext cx="480060" cy="475696"/>
              <a:chOff x="6324600" y="2053112"/>
              <a:chExt cx="480060" cy="475696"/>
            </a:xfrm>
          </p:grpSpPr>
          <p:sp>
            <p:nvSpPr>
              <p:cNvPr id="58" name="Elipse 57">
                <a:extLst>
                  <a:ext uri="{FF2B5EF4-FFF2-40B4-BE49-F238E27FC236}">
                    <a16:creationId xmlns:a16="http://schemas.microsoft.com/office/drawing/2014/main" id="{34051C54-1720-5F71-2A38-FED396B07906}"/>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Sinal de Subtração 58">
                <a:extLst>
                  <a:ext uri="{FF2B5EF4-FFF2-40B4-BE49-F238E27FC236}">
                    <a16:creationId xmlns:a16="http://schemas.microsoft.com/office/drawing/2014/main" id="{83207D9C-A188-7535-49A8-8E1D0FA8F7CB}"/>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60" name="Conector de Seta Reta 59">
              <a:extLst>
                <a:ext uri="{FF2B5EF4-FFF2-40B4-BE49-F238E27FC236}">
                  <a16:creationId xmlns:a16="http://schemas.microsoft.com/office/drawing/2014/main" id="{794B254D-76F7-DF69-EA13-C7034DD0A4D8}"/>
                </a:ext>
              </a:extLst>
            </p:cNvPr>
            <p:cNvCxnSpPr/>
            <p:nvPr/>
          </p:nvCxnSpPr>
          <p:spPr>
            <a:xfrm>
              <a:off x="4400169" y="5504404"/>
              <a:ext cx="48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A3C64686-1752-FBB4-4564-9B727C7E4C43}"/>
                </a:ext>
              </a:extLst>
            </p:cNvPr>
            <p:cNvCxnSpPr>
              <a:cxnSpLocks/>
            </p:cNvCxnSpPr>
            <p:nvPr/>
          </p:nvCxnSpPr>
          <p:spPr>
            <a:xfrm>
              <a:off x="5390767" y="5513370"/>
              <a:ext cx="554355" cy="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32173C41-531F-2AF4-FFA2-92621E79B3FC}"/>
              </a:ext>
            </a:extLst>
          </p:cNvPr>
          <p:cNvSpPr txBox="1"/>
          <p:nvPr/>
        </p:nvSpPr>
        <p:spPr>
          <a:xfrm>
            <a:off x="9584439" y="2766354"/>
            <a:ext cx="2503929" cy="1600438"/>
          </a:xfrm>
          <a:prstGeom prst="rect">
            <a:avLst/>
          </a:prstGeom>
          <a:noFill/>
        </p:spPr>
        <p:txBody>
          <a:bodyPr wrap="square" rtlCol="0">
            <a:spAutoFit/>
          </a:bodyPr>
          <a:lstStyle/>
          <a:p>
            <a:pPr algn="ctr"/>
            <a:r>
              <a:rPr lang="pt-BR" sz="1400" b="1" dirty="0"/>
              <a:t>OBS</a:t>
            </a:r>
            <a:r>
              <a:rPr lang="pt-BR" sz="1400" dirty="0"/>
              <a:t>.: Exemplo de um modelo de difusão treinado com um conjunto de imagens de </a:t>
            </a:r>
            <a:r>
              <a:rPr lang="pt-BR" sz="1400" i="1" dirty="0"/>
              <a:t>sprites</a:t>
            </a:r>
            <a:r>
              <a:rPr lang="pt-BR" sz="1400" dirty="0"/>
              <a:t>. Um </a:t>
            </a:r>
            <a:r>
              <a:rPr lang="pt-BR" sz="1400" i="1" dirty="0"/>
              <a:t>s</a:t>
            </a:r>
            <a:r>
              <a:rPr lang="pt-BR" sz="1400" b="0" i="1" dirty="0">
                <a:effectLst/>
              </a:rPr>
              <a:t>prite</a:t>
            </a:r>
            <a:r>
              <a:rPr lang="pt-BR" sz="1400" b="0" i="0" dirty="0">
                <a:effectLst/>
              </a:rPr>
              <a:t> é uma imagem de duas dimensões que pode representar um personagem de um jogo, por exemplo</a:t>
            </a:r>
            <a:endParaRPr lang="pt-BR" sz="1400"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5417C92-5366-4184-47A2-04E710591D9C}"/>
                  </a:ext>
                </a:extLst>
              </p:cNvPr>
              <p:cNvSpPr txBox="1"/>
              <p:nvPr/>
            </p:nvSpPr>
            <p:spPr>
              <a:xfrm>
                <a:off x="1936077" y="1894906"/>
                <a:ext cx="7788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oMath>
                  </m:oMathPara>
                </a14:m>
                <a:endParaRPr lang="pt-BR" dirty="0"/>
              </a:p>
            </p:txBody>
          </p:sp>
        </mc:Choice>
        <mc:Fallback xmlns="">
          <p:sp>
            <p:nvSpPr>
              <p:cNvPr id="7" name="CaixaDeTexto 6">
                <a:extLst>
                  <a:ext uri="{FF2B5EF4-FFF2-40B4-BE49-F238E27FC236}">
                    <a16:creationId xmlns:a16="http://schemas.microsoft.com/office/drawing/2014/main" id="{D5417C92-5366-4184-47A2-04E710591D9C}"/>
                  </a:ext>
                </a:extLst>
              </p:cNvPr>
              <p:cNvSpPr txBox="1">
                <a:spLocks noRot="1" noChangeAspect="1" noMove="1" noResize="1" noEditPoints="1" noAdjustHandles="1" noChangeArrowheads="1" noChangeShapeType="1" noTextEdit="1"/>
              </p:cNvSpPr>
              <p:nvPr/>
            </p:nvSpPr>
            <p:spPr>
              <a:xfrm>
                <a:off x="1936077" y="1894906"/>
                <a:ext cx="778868"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19966F8-B447-0D8B-3E31-C8E8E53BF268}"/>
                  </a:ext>
                </a:extLst>
              </p:cNvPr>
              <p:cNvSpPr txBox="1"/>
              <p:nvPr/>
            </p:nvSpPr>
            <p:spPr>
              <a:xfrm>
                <a:off x="1691061" y="3133318"/>
                <a:ext cx="1182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𝑇</m:t>
                      </m:r>
                      <m:r>
                        <a:rPr lang="pt-BR" b="0" i="1" smtClean="0">
                          <a:latin typeface="Cambria Math" panose="02040503050406030204" pitchFamily="18" charset="0"/>
                        </a:rPr>
                        <m:t>−1</m:t>
                      </m:r>
                    </m:oMath>
                  </m:oMathPara>
                </a14:m>
                <a:endParaRPr lang="pt-BR" dirty="0"/>
              </a:p>
            </p:txBody>
          </p:sp>
        </mc:Choice>
        <mc:Fallback xmlns="">
          <p:sp>
            <p:nvSpPr>
              <p:cNvPr id="11" name="CaixaDeTexto 10">
                <a:extLst>
                  <a:ext uri="{FF2B5EF4-FFF2-40B4-BE49-F238E27FC236}">
                    <a16:creationId xmlns:a16="http://schemas.microsoft.com/office/drawing/2014/main" id="{C19966F8-B447-0D8B-3E31-C8E8E53BF268}"/>
                  </a:ext>
                </a:extLst>
              </p:cNvPr>
              <p:cNvSpPr txBox="1">
                <a:spLocks noRot="1" noChangeAspect="1" noMove="1" noResize="1" noEditPoints="1" noAdjustHandles="1" noChangeArrowheads="1" noChangeShapeType="1" noTextEdit="1"/>
              </p:cNvSpPr>
              <p:nvPr/>
            </p:nvSpPr>
            <p:spPr>
              <a:xfrm>
                <a:off x="1691061" y="3133318"/>
                <a:ext cx="1182824"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2CC67B6-7F24-A23E-BB48-FAA41029965B}"/>
                  </a:ext>
                </a:extLst>
              </p:cNvPr>
              <p:cNvSpPr txBox="1"/>
              <p:nvPr/>
            </p:nvSpPr>
            <p:spPr>
              <a:xfrm>
                <a:off x="1943419" y="5221377"/>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oMath>
                  </m:oMathPara>
                </a14:m>
                <a:endParaRPr lang="pt-BR" dirty="0"/>
              </a:p>
            </p:txBody>
          </p:sp>
        </mc:Choice>
        <mc:Fallback xmlns="">
          <p:sp>
            <p:nvSpPr>
              <p:cNvPr id="15" name="CaixaDeTexto 14">
                <a:extLst>
                  <a:ext uri="{FF2B5EF4-FFF2-40B4-BE49-F238E27FC236}">
                    <a16:creationId xmlns:a16="http://schemas.microsoft.com/office/drawing/2014/main" id="{E2CC67B6-7F24-A23E-BB48-FAA41029965B}"/>
                  </a:ext>
                </a:extLst>
              </p:cNvPr>
              <p:cNvSpPr txBox="1">
                <a:spLocks noRot="1" noChangeAspect="1" noMove="1" noResize="1" noEditPoints="1" noAdjustHandles="1" noChangeArrowheads="1" noChangeShapeType="1" noTextEdit="1"/>
              </p:cNvSpPr>
              <p:nvPr/>
            </p:nvSpPr>
            <p:spPr>
              <a:xfrm>
                <a:off x="1943419" y="5221377"/>
                <a:ext cx="764184" cy="369332"/>
              </a:xfrm>
              <a:prstGeom prst="rect">
                <a:avLst/>
              </a:prstGeom>
              <a:blipFill>
                <a:blip r:embed="rId14"/>
                <a:stretch>
                  <a:fillRect/>
                </a:stretch>
              </a:blipFill>
            </p:spPr>
            <p:txBody>
              <a:bodyPr/>
              <a:lstStyle/>
              <a:p>
                <a:r>
                  <a:rPr lang="pt-BR">
                    <a:noFill/>
                  </a:rPr>
                  <a:t> </a:t>
                </a:r>
              </a:p>
            </p:txBody>
          </p:sp>
        </mc:Fallback>
      </mc:AlternateContent>
      <p:cxnSp>
        <p:nvCxnSpPr>
          <p:cNvPr id="17" name="Conector: Angulado 16">
            <a:extLst>
              <a:ext uri="{FF2B5EF4-FFF2-40B4-BE49-F238E27FC236}">
                <a16:creationId xmlns:a16="http://schemas.microsoft.com/office/drawing/2014/main" id="{AB5DF7D5-2719-1B12-885A-0F68D9F09B26}"/>
              </a:ext>
            </a:extLst>
          </p:cNvPr>
          <p:cNvCxnSpPr/>
          <p:nvPr/>
        </p:nvCxnSpPr>
        <p:spPr>
          <a:xfrm rot="5400000" flipH="1" flipV="1">
            <a:off x="5419397" y="1345371"/>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63EAEB08-4A0C-4BE3-E0A6-A88E70404B63}"/>
              </a:ext>
            </a:extLst>
          </p:cNvPr>
          <p:cNvCxnSpPr/>
          <p:nvPr/>
        </p:nvCxnSpPr>
        <p:spPr>
          <a:xfrm rot="5400000" flipH="1" flipV="1">
            <a:off x="5427396" y="3447570"/>
            <a:ext cx="93623" cy="4484370"/>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37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721B-179E-AD13-DE13-60DE3A60C7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53F1E-6CEC-892D-02F2-572C284B844B}"/>
              </a:ext>
            </a:extLst>
          </p:cNvPr>
          <p:cNvSpPr>
            <a:spLocks noGrp="1"/>
          </p:cNvSpPr>
          <p:nvPr>
            <p:ph type="title"/>
          </p:nvPr>
        </p:nvSpPr>
        <p:spPr/>
        <p:txBody>
          <a:bodyPr/>
          <a:lstStyle/>
          <a:p>
            <a:r>
              <a:rPr lang="pt-BR" dirty="0"/>
              <a:t>Detalhes do algoritmo de amostragem</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F31B14-E68E-544A-7212-8B145A1CCA05}"/>
                  </a:ext>
                </a:extLst>
              </p:cNvPr>
              <p:cNvSpPr>
                <a:spLocks noGrp="1"/>
              </p:cNvSpPr>
              <p:nvPr>
                <p:ph idx="1"/>
              </p:nvPr>
            </p:nvSpPr>
            <p:spPr>
              <a:xfrm>
                <a:off x="638175" y="4327961"/>
                <a:ext cx="11450193" cy="2530038"/>
              </a:xfrm>
            </p:spPr>
            <p:txBody>
              <a:bodyPr>
                <a:normAutofit/>
              </a:bodyPr>
              <a:lstStyle/>
              <a:p>
                <a:r>
                  <a:rPr lang="pt-BR" dirty="0"/>
                  <a:t>A rede neural espera ruído Gaussiano normal como entrada.</a:t>
                </a:r>
              </a:p>
              <a:p>
                <a:r>
                  <a:rPr lang="pt-BR" dirty="0"/>
                  <a:t>Porém, quando removemos o ruído, a amostra deixa de ser distribuída desta forma.</a:t>
                </a:r>
              </a:p>
              <a:p>
                <a:r>
                  <a:rPr lang="pt-BR" dirty="0"/>
                  <a:t>Portanto, o que devemos fazer após cada passo e antes do próximo é adicionar ruído com variância baseada no passo atual, </a:t>
                </a:r>
                <a14:m>
                  <m:oMath xmlns:m="http://schemas.openxmlformats.org/officeDocument/2006/math">
                    <m:r>
                      <a:rPr lang="pt-BR" b="0" i="1" smtClean="0">
                        <a:latin typeface="Cambria Math" panose="02040503050406030204" pitchFamily="18" charset="0"/>
                      </a:rPr>
                      <m:t>𝑡</m:t>
                    </m:r>
                  </m:oMath>
                </a14:m>
                <a:r>
                  <a:rPr lang="pt-BR" dirty="0"/>
                  <a:t>.</a:t>
                </a:r>
              </a:p>
            </p:txBody>
          </p:sp>
        </mc:Choice>
        <mc:Fallback xmlns="">
          <p:sp>
            <p:nvSpPr>
              <p:cNvPr id="3" name="Espaço Reservado para Conteúdo 2">
                <a:extLst>
                  <a:ext uri="{FF2B5EF4-FFF2-40B4-BE49-F238E27FC236}">
                    <a16:creationId xmlns:a16="http://schemas.microsoft.com/office/drawing/2014/main" id="{ECF31B14-E68E-544A-7212-8B145A1CCA05}"/>
                  </a:ext>
                </a:extLst>
              </p:cNvPr>
              <p:cNvSpPr>
                <a:spLocks noGrp="1" noRot="1" noChangeAspect="1" noMove="1" noResize="1" noEditPoints="1" noAdjustHandles="1" noChangeArrowheads="1" noChangeShapeType="1" noTextEdit="1"/>
              </p:cNvSpPr>
              <p:nvPr>
                <p:ph idx="1"/>
              </p:nvPr>
            </p:nvSpPr>
            <p:spPr>
              <a:xfrm>
                <a:off x="638175" y="4327961"/>
                <a:ext cx="11450193" cy="2530038"/>
              </a:xfrm>
              <a:blipFill>
                <a:blip r:embed="rId2"/>
                <a:stretch>
                  <a:fillRect l="-958" t="-4096" r="-1651"/>
                </a:stretch>
              </a:blipFill>
            </p:spPr>
            <p:txBody>
              <a:bodyPr/>
              <a:lstStyle/>
              <a:p>
                <a:r>
                  <a:rPr lang="pt-BR">
                    <a:noFill/>
                  </a:rPr>
                  <a:t> </a:t>
                </a:r>
              </a:p>
            </p:txBody>
          </p:sp>
        </mc:Fallback>
      </mc:AlternateContent>
      <p:grpSp>
        <p:nvGrpSpPr>
          <p:cNvPr id="1039" name="Agrupar 1038">
            <a:extLst>
              <a:ext uri="{FF2B5EF4-FFF2-40B4-BE49-F238E27FC236}">
                <a16:creationId xmlns:a16="http://schemas.microsoft.com/office/drawing/2014/main" id="{DC1467D4-73FE-F324-B29F-8CAD1807DA69}"/>
              </a:ext>
            </a:extLst>
          </p:cNvPr>
          <p:cNvGrpSpPr/>
          <p:nvPr/>
        </p:nvGrpSpPr>
        <p:grpSpPr>
          <a:xfrm>
            <a:off x="2237995" y="1590104"/>
            <a:ext cx="7129747" cy="2656184"/>
            <a:chOff x="2237995" y="1690688"/>
            <a:chExt cx="7129747" cy="2656184"/>
          </a:xfrm>
        </p:grpSpPr>
        <p:grpSp>
          <p:nvGrpSpPr>
            <p:cNvPr id="48" name="Agrupar 47">
              <a:extLst>
                <a:ext uri="{FF2B5EF4-FFF2-40B4-BE49-F238E27FC236}">
                  <a16:creationId xmlns:a16="http://schemas.microsoft.com/office/drawing/2014/main" id="{A198ADE3-15AB-B18A-87A3-5D0E14CD0D56}"/>
                </a:ext>
              </a:extLst>
            </p:cNvPr>
            <p:cNvGrpSpPr/>
            <p:nvPr/>
          </p:nvGrpSpPr>
          <p:grpSpPr>
            <a:xfrm>
              <a:off x="2237995" y="1690688"/>
              <a:ext cx="7129747" cy="1989567"/>
              <a:chOff x="-11429" y="1569959"/>
              <a:chExt cx="7129747" cy="1989567"/>
            </a:xfrm>
          </p:grpSpPr>
          <p:pic>
            <p:nvPicPr>
              <p:cNvPr id="1026" name="Picture 2">
                <a:extLst>
                  <a:ext uri="{FF2B5EF4-FFF2-40B4-BE49-F238E27FC236}">
                    <a16:creationId xmlns:a16="http://schemas.microsoft.com/office/drawing/2014/main" id="{862B5B4D-85F4-5FB7-F42D-0B21B5923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7" t="11655" r="78863" b="70945"/>
              <a:stretch/>
            </p:blipFill>
            <p:spPr bwMode="auto">
              <a:xfrm>
                <a:off x="302896" y="1867098"/>
                <a:ext cx="670560" cy="66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B71B1-9BDB-503F-454B-D1417209B5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0" t="11600" r="78800" b="70600"/>
              <a:stretch/>
            </p:blipFill>
            <p:spPr bwMode="auto">
              <a:xfrm>
                <a:off x="2921035" y="1859478"/>
                <a:ext cx="67056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794D95-2F6B-6CAD-1D01-A65D9A0EA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00" t="72000" r="29400" b="10400"/>
              <a:stretch/>
            </p:blipFill>
            <p:spPr bwMode="auto">
              <a:xfrm>
                <a:off x="6455378" y="1859478"/>
                <a:ext cx="662940" cy="6705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5C42A105-F902-4AF7-3E6F-D1C7816F6ACE}"/>
                  </a:ext>
                </a:extLst>
              </p:cNvPr>
              <p:cNvSpPr/>
              <p:nvPr/>
            </p:nvSpPr>
            <p:spPr>
              <a:xfrm>
                <a:off x="1283590" y="1832188"/>
                <a:ext cx="1333500" cy="743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Rede neural treinada</a:t>
                </a:r>
              </a:p>
            </p:txBody>
          </p:sp>
          <p:cxnSp>
            <p:nvCxnSpPr>
              <p:cNvPr id="6" name="Conector de Seta Reta 5">
                <a:extLst>
                  <a:ext uri="{FF2B5EF4-FFF2-40B4-BE49-F238E27FC236}">
                    <a16:creationId xmlns:a16="http://schemas.microsoft.com/office/drawing/2014/main" id="{191BE141-39F4-456F-4A23-D0BF82C99D7A}"/>
                  </a:ext>
                </a:extLst>
              </p:cNvPr>
              <p:cNvCxnSpPr>
                <a:stCxn id="1026" idx="3"/>
                <a:endCxn id="4" idx="1"/>
              </p:cNvCxnSpPr>
              <p:nvPr/>
            </p:nvCxnSpPr>
            <p:spPr>
              <a:xfrm>
                <a:off x="973456" y="2198569"/>
                <a:ext cx="310134" cy="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2C601EC5-DB39-7BDE-F66C-D1B3E4C46475}"/>
                  </a:ext>
                </a:extLst>
              </p:cNvPr>
              <p:cNvCxnSpPr>
                <a:stCxn id="4" idx="3"/>
                <a:endCxn id="1028" idx="1"/>
              </p:cNvCxnSpPr>
              <p:nvPr/>
            </p:nvCxnSpPr>
            <p:spPr>
              <a:xfrm flipV="1">
                <a:off x="2617090" y="2198568"/>
                <a:ext cx="303945" cy="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36C71FA-EDFE-9782-58FC-F69861EF04FE}"/>
                  </a:ext>
                </a:extLst>
              </p:cNvPr>
              <p:cNvSpPr txBox="1"/>
              <p:nvPr/>
            </p:nvSpPr>
            <p:spPr>
              <a:xfrm>
                <a:off x="-11429" y="1597214"/>
                <a:ext cx="1333500" cy="276999"/>
              </a:xfrm>
              <a:prstGeom prst="rect">
                <a:avLst/>
              </a:prstGeom>
              <a:noFill/>
            </p:spPr>
            <p:txBody>
              <a:bodyPr wrap="square" rtlCol="0">
                <a:spAutoFit/>
              </a:bodyPr>
              <a:lstStyle/>
              <a:p>
                <a:pPr algn="ctr"/>
                <a:r>
                  <a:rPr lang="pt-BR" sz="1200" dirty="0"/>
                  <a:t>Amostra ruidosa</a:t>
                </a:r>
              </a:p>
            </p:txBody>
          </p:sp>
          <p:sp>
            <p:nvSpPr>
              <p:cNvPr id="10" name="CaixaDeTexto 9">
                <a:extLst>
                  <a:ext uri="{FF2B5EF4-FFF2-40B4-BE49-F238E27FC236}">
                    <a16:creationId xmlns:a16="http://schemas.microsoft.com/office/drawing/2014/main" id="{83B16189-DCD5-0BE2-1E8C-E7F029D8325C}"/>
                  </a:ext>
                </a:extLst>
              </p:cNvPr>
              <p:cNvSpPr txBox="1"/>
              <p:nvPr/>
            </p:nvSpPr>
            <p:spPr>
              <a:xfrm>
                <a:off x="2610231" y="1569959"/>
                <a:ext cx="1333500" cy="276999"/>
              </a:xfrm>
              <a:prstGeom prst="rect">
                <a:avLst/>
              </a:prstGeom>
              <a:noFill/>
            </p:spPr>
            <p:txBody>
              <a:bodyPr wrap="square" rtlCol="0">
                <a:spAutoFit/>
              </a:bodyPr>
              <a:lstStyle/>
              <a:p>
                <a:pPr algn="ctr"/>
                <a:r>
                  <a:rPr lang="pt-BR" sz="1200" dirty="0"/>
                  <a:t>Ruído estimado</a:t>
                </a:r>
              </a:p>
            </p:txBody>
          </p:sp>
          <p:grpSp>
            <p:nvGrpSpPr>
              <p:cNvPr id="14" name="Agrupar 13">
                <a:extLst>
                  <a:ext uri="{FF2B5EF4-FFF2-40B4-BE49-F238E27FC236}">
                    <a16:creationId xmlns:a16="http://schemas.microsoft.com/office/drawing/2014/main" id="{3482407F-7698-3B56-9790-A0A05FB25507}"/>
                  </a:ext>
                </a:extLst>
              </p:cNvPr>
              <p:cNvGrpSpPr/>
              <p:nvPr/>
            </p:nvGrpSpPr>
            <p:grpSpPr>
              <a:xfrm>
                <a:off x="3931540" y="1960720"/>
                <a:ext cx="480060" cy="475696"/>
                <a:chOff x="6324600" y="2053112"/>
                <a:chExt cx="480060" cy="475696"/>
              </a:xfrm>
            </p:grpSpPr>
            <p:sp>
              <p:nvSpPr>
                <p:cNvPr id="12" name="Elipse 11">
                  <a:extLst>
                    <a:ext uri="{FF2B5EF4-FFF2-40B4-BE49-F238E27FC236}">
                      <a16:creationId xmlns:a16="http://schemas.microsoft.com/office/drawing/2014/main" id="{BE051B04-1F45-D620-B73C-CCBB40A4DD2D}"/>
                    </a:ext>
                  </a:extLst>
                </p:cNvPr>
                <p:cNvSpPr/>
                <p:nvPr/>
              </p:nvSpPr>
              <p:spPr>
                <a:xfrm>
                  <a:off x="6324600" y="2053112"/>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Subtração 12">
                  <a:extLst>
                    <a:ext uri="{FF2B5EF4-FFF2-40B4-BE49-F238E27FC236}">
                      <a16:creationId xmlns:a16="http://schemas.microsoft.com/office/drawing/2014/main" id="{95E43F64-742E-A530-32B6-2673BBB90540}"/>
                    </a:ext>
                  </a:extLst>
                </p:cNvPr>
                <p:cNvSpPr/>
                <p:nvPr/>
              </p:nvSpPr>
              <p:spPr>
                <a:xfrm>
                  <a:off x="6438900" y="2125224"/>
                  <a:ext cx="259080" cy="331471"/>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cxnSp>
            <p:nvCxnSpPr>
              <p:cNvPr id="16" name="Conector de Seta Reta 15">
                <a:extLst>
                  <a:ext uri="{FF2B5EF4-FFF2-40B4-BE49-F238E27FC236}">
                    <a16:creationId xmlns:a16="http://schemas.microsoft.com/office/drawing/2014/main" id="{2789D6E9-C482-F745-0069-88DEBDD7AD1D}"/>
                  </a:ext>
                </a:extLst>
              </p:cNvPr>
              <p:cNvCxnSpPr>
                <a:stCxn id="1028" idx="3"/>
                <a:endCxn id="12" idx="2"/>
              </p:cNvCxnSpPr>
              <p:nvPr/>
            </p:nvCxnSpPr>
            <p:spPr>
              <a:xfrm>
                <a:off x="3591595" y="2198568"/>
                <a:ext cx="33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3BCFBEA1-66C1-0C41-420E-1324EEB7828F}"/>
                  </a:ext>
                </a:extLst>
              </p:cNvPr>
              <p:cNvCxnSpPr>
                <a:stCxn id="1026" idx="2"/>
                <a:endCxn id="12" idx="4"/>
              </p:cNvCxnSpPr>
              <p:nvPr/>
            </p:nvCxnSpPr>
            <p:spPr>
              <a:xfrm rot="5400000" flipH="1" flipV="1">
                <a:off x="2358061" y="716531"/>
                <a:ext cx="93623" cy="3533394"/>
              </a:xfrm>
              <a:prstGeom prst="bentConnector3">
                <a:avLst>
                  <a:gd name="adj1" fmla="val -24417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FB7DE880-8582-F804-94CA-F1C560F4EB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65" t="10436" r="78690" b="70051"/>
              <a:stretch/>
            </p:blipFill>
            <p:spPr bwMode="auto">
              <a:xfrm>
                <a:off x="5515069" y="2816098"/>
                <a:ext cx="742570" cy="743428"/>
              </a:xfrm>
              <a:prstGeom prst="rect">
                <a:avLst/>
              </a:prstGeom>
              <a:noFill/>
              <a:extLst>
                <a:ext uri="{909E8E84-426E-40DD-AFC4-6F175D3DCCD1}">
                  <a14:hiddenFill xmlns:a14="http://schemas.microsoft.com/office/drawing/2010/main">
                    <a:solidFill>
                      <a:srgbClr val="FFFFFF"/>
                    </a:solidFill>
                  </a14:hiddenFill>
                </a:ext>
              </a:extLst>
            </p:spPr>
          </p:pic>
          <p:sp>
            <p:nvSpPr>
              <p:cNvPr id="21" name="Elipse 20">
                <a:extLst>
                  <a:ext uri="{FF2B5EF4-FFF2-40B4-BE49-F238E27FC236}">
                    <a16:creationId xmlns:a16="http://schemas.microsoft.com/office/drawing/2014/main" id="{037E0703-F40C-5F13-C34E-771C6AD7FC61}"/>
                  </a:ext>
                </a:extLst>
              </p:cNvPr>
              <p:cNvSpPr/>
              <p:nvPr/>
            </p:nvSpPr>
            <p:spPr>
              <a:xfrm>
                <a:off x="5646324" y="1957874"/>
                <a:ext cx="480060" cy="475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de Seta Reta 24">
                <a:extLst>
                  <a:ext uri="{FF2B5EF4-FFF2-40B4-BE49-F238E27FC236}">
                    <a16:creationId xmlns:a16="http://schemas.microsoft.com/office/drawing/2014/main" id="{2C606088-1CD4-0EEA-3201-F5F781673C8C}"/>
                  </a:ext>
                </a:extLst>
              </p:cNvPr>
              <p:cNvCxnSpPr>
                <a:cxnSpLocks/>
                <a:stCxn id="1038" idx="0"/>
                <a:endCxn id="21" idx="4"/>
              </p:cNvCxnSpPr>
              <p:nvPr/>
            </p:nvCxnSpPr>
            <p:spPr>
              <a:xfrm flipV="1">
                <a:off x="5886354" y="2433570"/>
                <a:ext cx="0" cy="3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ruz 29">
                <a:extLst>
                  <a:ext uri="{FF2B5EF4-FFF2-40B4-BE49-F238E27FC236}">
                    <a16:creationId xmlns:a16="http://schemas.microsoft.com/office/drawing/2014/main" id="{FBFE17FA-65B9-D8C4-4787-292C940371AB}"/>
                  </a:ext>
                </a:extLst>
              </p:cNvPr>
              <p:cNvSpPr/>
              <p:nvPr/>
            </p:nvSpPr>
            <p:spPr>
              <a:xfrm>
                <a:off x="5779674" y="2100700"/>
                <a:ext cx="217933" cy="216000"/>
              </a:xfrm>
              <a:prstGeom prst="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Picture 6">
                <a:extLst>
                  <a:ext uri="{FF2B5EF4-FFF2-40B4-BE49-F238E27FC236}">
                    <a16:creationId xmlns:a16="http://schemas.microsoft.com/office/drawing/2014/main" id="{AB258020-9200-2FD4-E217-FD0CC4A466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900" t="72400" r="29400" b="10200"/>
              <a:stretch/>
            </p:blipFill>
            <p:spPr bwMode="auto">
              <a:xfrm>
                <a:off x="4687537" y="1867098"/>
                <a:ext cx="662940" cy="6629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20856702-B104-C3DE-BAEC-7220C726467A}"/>
                  </a:ext>
                </a:extLst>
              </p:cNvPr>
              <p:cNvCxnSpPr>
                <a:stCxn id="12" idx="6"/>
                <a:endCxn id="31" idx="1"/>
              </p:cNvCxnSpPr>
              <p:nvPr/>
            </p:nvCxnSpPr>
            <p:spPr>
              <a:xfrm>
                <a:off x="4411600" y="2198568"/>
                <a:ext cx="27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1D46EC30-8927-A844-67A5-DC839D6148E9}"/>
                  </a:ext>
                </a:extLst>
              </p:cNvPr>
              <p:cNvCxnSpPr>
                <a:stCxn id="31" idx="3"/>
                <a:endCxn id="21" idx="2"/>
              </p:cNvCxnSpPr>
              <p:nvPr/>
            </p:nvCxnSpPr>
            <p:spPr>
              <a:xfrm flipV="1">
                <a:off x="5350477" y="2195722"/>
                <a:ext cx="295847"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9FBC00A8-7085-CAC6-9C62-AE2998B58A56}"/>
                  </a:ext>
                </a:extLst>
              </p:cNvPr>
              <p:cNvCxnSpPr>
                <a:stCxn id="21" idx="6"/>
                <a:endCxn id="1032" idx="1"/>
              </p:cNvCxnSpPr>
              <p:nvPr/>
            </p:nvCxnSpPr>
            <p:spPr>
              <a:xfrm flipV="1">
                <a:off x="6126384" y="2194758"/>
                <a:ext cx="328994"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31" name="Conector: Angulado 1030">
              <a:extLst>
                <a:ext uri="{FF2B5EF4-FFF2-40B4-BE49-F238E27FC236}">
                  <a16:creationId xmlns:a16="http://schemas.microsoft.com/office/drawing/2014/main" id="{6C32A57E-5DAF-C7C0-E7F8-FA445B33EA46}"/>
                </a:ext>
              </a:extLst>
            </p:cNvPr>
            <p:cNvCxnSpPr>
              <a:stCxn id="1032" idx="2"/>
            </p:cNvCxnSpPr>
            <p:nvPr/>
          </p:nvCxnSpPr>
          <p:spPr>
            <a:xfrm rot="5400000">
              <a:off x="5302683" y="235684"/>
              <a:ext cx="1318507" cy="6148673"/>
            </a:xfrm>
            <a:prstGeom prst="bentConnector3">
              <a:avLst>
                <a:gd name="adj1" fmla="val 8328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7" name="CaixaDeTexto 1036">
                  <a:extLst>
                    <a:ext uri="{FF2B5EF4-FFF2-40B4-BE49-F238E27FC236}">
                      <a16:creationId xmlns:a16="http://schemas.microsoft.com/office/drawing/2014/main" id="{57E99ABD-7B0E-8F83-DC0C-6520E0BCB2B8}"/>
                    </a:ext>
                  </a:extLst>
                </p:cNvPr>
                <p:cNvSpPr txBox="1"/>
                <p:nvPr/>
              </p:nvSpPr>
              <p:spPr>
                <a:xfrm>
                  <a:off x="5654040" y="3700541"/>
                  <a:ext cx="46634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m:t>
                        </m:r>
                      </m:oMath>
                    </m:oMathPara>
                  </a14:m>
                  <a:endParaRPr lang="pt-BR" sz="3600" dirty="0"/>
                </a:p>
              </p:txBody>
            </p:sp>
          </mc:Choice>
          <mc:Fallback xmlns="">
            <p:sp>
              <p:nvSpPr>
                <p:cNvPr id="1037" name="CaixaDeTexto 1036">
                  <a:extLst>
                    <a:ext uri="{FF2B5EF4-FFF2-40B4-BE49-F238E27FC236}">
                      <a16:creationId xmlns:a16="http://schemas.microsoft.com/office/drawing/2014/main" id="{57E99ABD-7B0E-8F83-DC0C-6520E0BCB2B8}"/>
                    </a:ext>
                  </a:extLst>
                </p:cNvPr>
                <p:cNvSpPr txBox="1">
                  <a:spLocks noRot="1" noChangeAspect="1" noMove="1" noResize="1" noEditPoints="1" noAdjustHandles="1" noChangeArrowheads="1" noChangeShapeType="1" noTextEdit="1"/>
                </p:cNvSpPr>
                <p:nvPr/>
              </p:nvSpPr>
              <p:spPr>
                <a:xfrm>
                  <a:off x="5654040" y="3700541"/>
                  <a:ext cx="466344" cy="646331"/>
                </a:xfrm>
                <a:prstGeom prst="rect">
                  <a:avLst/>
                </a:prstGeom>
                <a:blipFill>
                  <a:blip r:embed="rId8"/>
                  <a:stretch>
                    <a:fillRect/>
                  </a:stretch>
                </a:blipFill>
              </p:spPr>
              <p:txBody>
                <a:bodyPr/>
                <a:lstStyle/>
                <a:p>
                  <a:r>
                    <a:rPr lang="pt-BR">
                      <a:noFill/>
                    </a:rPr>
                    <a:t> </a:t>
                  </a:r>
                </a:p>
              </p:txBody>
            </p:sp>
          </mc:Fallback>
        </mc:AlternateContent>
      </p:grpSp>
      <mc:AlternateContent xmlns:mc="http://schemas.openxmlformats.org/markup-compatibility/2006" xmlns:a14="http://schemas.microsoft.com/office/drawing/2010/main">
        <mc:Choice Requires="a14">
          <p:sp>
            <p:nvSpPr>
              <p:cNvPr id="1041" name="CaixaDeTexto 1040">
                <a:extLst>
                  <a:ext uri="{FF2B5EF4-FFF2-40B4-BE49-F238E27FC236}">
                    <a16:creationId xmlns:a16="http://schemas.microsoft.com/office/drawing/2014/main" id="{46F5FC24-691D-4F93-878A-EAC33322984D}"/>
                  </a:ext>
                </a:extLst>
              </p:cNvPr>
              <p:cNvSpPr txBox="1"/>
              <p:nvPr/>
            </p:nvSpPr>
            <p:spPr>
              <a:xfrm>
                <a:off x="6762180" y="2824716"/>
                <a:ext cx="1133568" cy="769441"/>
              </a:xfrm>
              <a:prstGeom prst="rect">
                <a:avLst/>
              </a:prstGeom>
              <a:noFill/>
            </p:spPr>
            <p:txBody>
              <a:bodyPr wrap="square" rtlCol="0">
                <a:spAutoFit/>
              </a:bodyPr>
              <a:lstStyle/>
              <a:p>
                <a:pPr algn="ctr"/>
                <a:r>
                  <a:rPr lang="pt-BR" sz="1100" dirty="0"/>
                  <a:t>Ruído escalonado de acordo com o passo, </a:t>
                </a:r>
                <a14:m>
                  <m:oMath xmlns:m="http://schemas.openxmlformats.org/officeDocument/2006/math">
                    <m:r>
                      <a:rPr lang="pt-BR" sz="1100" b="0" i="1" smtClean="0">
                        <a:latin typeface="Cambria Math" panose="02040503050406030204" pitchFamily="18" charset="0"/>
                      </a:rPr>
                      <m:t>𝑡</m:t>
                    </m:r>
                  </m:oMath>
                </a14:m>
                <a:endParaRPr lang="pt-BR" sz="1100" dirty="0"/>
              </a:p>
            </p:txBody>
          </p:sp>
        </mc:Choice>
        <mc:Fallback xmlns="">
          <p:sp>
            <p:nvSpPr>
              <p:cNvPr id="1041" name="CaixaDeTexto 1040">
                <a:extLst>
                  <a:ext uri="{FF2B5EF4-FFF2-40B4-BE49-F238E27FC236}">
                    <a16:creationId xmlns:a16="http://schemas.microsoft.com/office/drawing/2014/main" id="{46F5FC24-691D-4F93-878A-EAC33322984D}"/>
                  </a:ext>
                </a:extLst>
              </p:cNvPr>
              <p:cNvSpPr txBox="1">
                <a:spLocks noRot="1" noChangeAspect="1" noMove="1" noResize="1" noEditPoints="1" noAdjustHandles="1" noChangeArrowheads="1" noChangeShapeType="1" noTextEdit="1"/>
              </p:cNvSpPr>
              <p:nvPr/>
            </p:nvSpPr>
            <p:spPr>
              <a:xfrm>
                <a:off x="6762180" y="2824716"/>
                <a:ext cx="1133568" cy="769441"/>
              </a:xfrm>
              <a:prstGeom prst="rect">
                <a:avLst/>
              </a:prstGeom>
              <a:blipFill>
                <a:blip r:embed="rId9"/>
                <a:stretch>
                  <a:fillRect t="-787" b="-3937"/>
                </a:stretch>
              </a:blipFill>
            </p:spPr>
            <p:txBody>
              <a:bodyPr/>
              <a:lstStyle/>
              <a:p>
                <a:r>
                  <a:rPr lang="pt-BR">
                    <a:noFill/>
                  </a:rPr>
                  <a:t> </a:t>
                </a:r>
              </a:p>
            </p:txBody>
          </p:sp>
        </mc:Fallback>
      </mc:AlternateContent>
    </p:spTree>
    <p:extLst>
      <p:ext uri="{BB962C8B-B14F-4D97-AF65-F5344CB8AC3E}">
        <p14:creationId xmlns:p14="http://schemas.microsoft.com/office/powerpoint/2010/main" val="411973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43B50-18E1-938A-D87A-6CB204582D30}"/>
              </a:ext>
            </a:extLst>
          </p:cNvPr>
          <p:cNvSpPr>
            <a:spLocks noGrp="1"/>
          </p:cNvSpPr>
          <p:nvPr>
            <p:ph type="title"/>
          </p:nvPr>
        </p:nvSpPr>
        <p:spPr/>
        <p:txBody>
          <a:bodyPr/>
          <a:lstStyle/>
          <a:p>
            <a:r>
              <a:rPr lang="pt-BR" dirty="0"/>
              <a:t>Detalhes do algoritmo de amostragem</a:t>
            </a:r>
          </a:p>
        </p:txBody>
      </p:sp>
      <p:sp>
        <p:nvSpPr>
          <p:cNvPr id="3" name="Espaço Reservado para Conteúdo 2">
            <a:extLst>
              <a:ext uri="{FF2B5EF4-FFF2-40B4-BE49-F238E27FC236}">
                <a16:creationId xmlns:a16="http://schemas.microsoft.com/office/drawing/2014/main" id="{02D611DC-5C2B-B50E-E7AA-E9E4BFE3A5E4}"/>
              </a:ext>
            </a:extLst>
          </p:cNvPr>
          <p:cNvSpPr>
            <a:spLocks noGrp="1"/>
          </p:cNvSpPr>
          <p:nvPr>
            <p:ph idx="1"/>
          </p:nvPr>
        </p:nvSpPr>
        <p:spPr>
          <a:xfrm>
            <a:off x="838201" y="5532436"/>
            <a:ext cx="11166986" cy="1325563"/>
          </a:xfrm>
        </p:spPr>
        <p:txBody>
          <a:bodyPr>
            <a:normAutofit/>
          </a:bodyPr>
          <a:lstStyle/>
          <a:p>
            <a:r>
              <a:rPr lang="pt-BR" dirty="0"/>
              <a:t>Empiricamente, a adição de ruído ajuda a estabilizar a rede neural para que ela não entre em </a:t>
            </a:r>
            <a:r>
              <a:rPr lang="pt-BR" b="1" i="1" dirty="0">
                <a:solidFill>
                  <a:srgbClr val="7030A0"/>
                </a:solidFill>
              </a:rPr>
              <a:t>colapso e gere amostras próximas da média do conjunto de dados</a:t>
            </a:r>
            <a:r>
              <a:rPr lang="pt-BR" dirty="0"/>
              <a:t>.</a:t>
            </a:r>
          </a:p>
        </p:txBody>
      </p:sp>
      <p:pic>
        <p:nvPicPr>
          <p:cNvPr id="2050" name="Picture 2">
            <a:extLst>
              <a:ext uri="{FF2B5EF4-FFF2-40B4-BE49-F238E27FC236}">
                <a16:creationId xmlns:a16="http://schemas.microsoft.com/office/drawing/2014/main" id="{83197010-A998-73DD-A897-E67C5C319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5" t="10582" r="9226" b="9418"/>
          <a:stretch/>
        </p:blipFill>
        <p:spPr bwMode="auto">
          <a:xfrm>
            <a:off x="321448" y="2107227"/>
            <a:ext cx="5501697" cy="2795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1DBAFB-0574-3EF9-8955-45B15ED8B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t="10001" r="9485" b="9582"/>
          <a:stretch/>
        </p:blipFill>
        <p:spPr bwMode="auto">
          <a:xfrm>
            <a:off x="6415305" y="2107226"/>
            <a:ext cx="5455247" cy="27959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636EC7-0A50-5192-0954-5A8292DF5A32}"/>
              </a:ext>
            </a:extLst>
          </p:cNvPr>
          <p:cNvSpPr txBox="1"/>
          <p:nvPr/>
        </p:nvSpPr>
        <p:spPr>
          <a:xfrm>
            <a:off x="321447" y="4940804"/>
            <a:ext cx="5501697" cy="338554"/>
          </a:xfrm>
          <a:prstGeom prst="rect">
            <a:avLst/>
          </a:prstGeom>
          <a:noFill/>
        </p:spPr>
        <p:txBody>
          <a:bodyPr wrap="square" rtlCol="0">
            <a:spAutoFit/>
          </a:bodyPr>
          <a:lstStyle/>
          <a:p>
            <a:pPr algn="ctr"/>
            <a:r>
              <a:rPr lang="pt-BR" sz="1600" dirty="0"/>
              <a:t>Com adição de ruído antes do próximo passo.</a:t>
            </a:r>
          </a:p>
        </p:txBody>
      </p:sp>
      <p:sp>
        <p:nvSpPr>
          <p:cNvPr id="5" name="CaixaDeTexto 4">
            <a:extLst>
              <a:ext uri="{FF2B5EF4-FFF2-40B4-BE49-F238E27FC236}">
                <a16:creationId xmlns:a16="http://schemas.microsoft.com/office/drawing/2014/main" id="{5F4B6BAD-EF24-7795-F82B-8212A2E54A84}"/>
              </a:ext>
            </a:extLst>
          </p:cNvPr>
          <p:cNvSpPr txBox="1"/>
          <p:nvPr/>
        </p:nvSpPr>
        <p:spPr>
          <a:xfrm>
            <a:off x="6368855" y="4903171"/>
            <a:ext cx="5501697" cy="338554"/>
          </a:xfrm>
          <a:prstGeom prst="rect">
            <a:avLst/>
          </a:prstGeom>
          <a:noFill/>
        </p:spPr>
        <p:txBody>
          <a:bodyPr wrap="square" rtlCol="0">
            <a:spAutoFit/>
          </a:bodyPr>
          <a:lstStyle/>
          <a:p>
            <a:pPr algn="ctr"/>
            <a:r>
              <a:rPr lang="pt-BR" sz="1600" dirty="0"/>
              <a:t>Sem adição de ruído antes do próximo passo.</a:t>
            </a:r>
          </a:p>
        </p:txBody>
      </p:sp>
    </p:spTree>
    <p:extLst>
      <p:ext uri="{BB962C8B-B14F-4D97-AF65-F5344CB8AC3E}">
        <p14:creationId xmlns:p14="http://schemas.microsoft.com/office/powerpoint/2010/main" val="19378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03FA20-C99E-47F9-0732-ECFF85E6B5F1}"/>
              </a:ext>
            </a:extLst>
          </p:cNvPr>
          <p:cNvSpPr>
            <a:spLocks noGrp="1"/>
          </p:cNvSpPr>
          <p:nvPr>
            <p:ph idx="1"/>
          </p:nvPr>
        </p:nvSpPr>
        <p:spPr>
          <a:xfrm>
            <a:off x="838200" y="1297004"/>
            <a:ext cx="10515600" cy="4263992"/>
          </a:xfrm>
        </p:spPr>
        <p:txBody>
          <a:bodyPr>
            <a:normAutofit/>
          </a:bodyPr>
          <a:lstStyle/>
          <a:p>
            <a:pPr marL="0" indent="0" algn="ctr">
              <a:buNone/>
            </a:pPr>
            <a:r>
              <a:rPr lang="pt-BR" sz="6000" dirty="0"/>
              <a:t>OK, aprendemos os processos direto e reverso de difusão, mas e a rede neural usada, qual é a sua arquitetura, suas características, etc.?</a:t>
            </a:r>
          </a:p>
        </p:txBody>
      </p:sp>
    </p:spTree>
    <p:extLst>
      <p:ext uri="{BB962C8B-B14F-4D97-AF65-F5344CB8AC3E}">
        <p14:creationId xmlns:p14="http://schemas.microsoft.com/office/powerpoint/2010/main" val="413322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err="1"/>
              <a:t>U-Net</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a:xfrm>
                <a:off x="5990897" y="1825624"/>
                <a:ext cx="6092949" cy="5032375"/>
              </a:xfrm>
            </p:spPr>
            <p:txBody>
              <a:bodyPr>
                <a:normAutofit/>
              </a:bodyPr>
              <a:lstStyle/>
              <a:p>
                <a:r>
                  <a:rPr lang="pt-BR" dirty="0"/>
                  <a:t>Como vimos, a rede neural recebe uma amostra (e.g., imagem),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 ruído em um determinado passo, </a:t>
                </a:r>
                <a14:m>
                  <m:oMath xmlns:m="http://schemas.openxmlformats.org/officeDocument/2006/math">
                    <m:r>
                      <a:rPr lang="pt-BR" b="0" i="1" smtClean="0">
                        <a:latin typeface="Cambria Math" panose="02040503050406030204" pitchFamily="18" charset="0"/>
                      </a:rPr>
                      <m:t>𝑡</m:t>
                    </m:r>
                  </m:oMath>
                </a14:m>
                <a:r>
                  <a:rPr lang="pt-BR" dirty="0"/>
                  <a:t>, e retorna uma predição do ruído adicionado a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a:t>
                </a:r>
              </a:p>
              <a:p>
                <a:r>
                  <a:rPr lang="pt-BR" dirty="0"/>
                  <a:t>Lembrem-se que o </a:t>
                </a:r>
                <a:r>
                  <a:rPr lang="pt-BR" b="1" i="1" dirty="0">
                    <a:solidFill>
                      <a:srgbClr val="7030A0"/>
                    </a:solidFill>
                  </a:rPr>
                  <a:t>ruído predito deve ter a mesma dimensão da amostra de entrada</a:t>
                </a:r>
                <a:r>
                  <a:rPr lang="pt-BR" dirty="0"/>
                  <a:t>.</a:t>
                </a:r>
              </a:p>
            </p:txBody>
          </p:sp>
        </mc:Choice>
        <mc:Fallback xmlns="">
          <p:sp>
            <p:nvSpPr>
              <p:cNvPr id="3" name="Espaço Reservado para Conteúdo 2">
                <a:extLst>
                  <a:ext uri="{FF2B5EF4-FFF2-40B4-BE49-F238E27FC236}">
                    <a16:creationId xmlns:a16="http://schemas.microsoft.com/office/drawing/2014/main" id="{8C5488AE-34B4-EF1D-F674-507FF2FCD122}"/>
                  </a:ext>
                </a:extLst>
              </p:cNvPr>
              <p:cNvSpPr>
                <a:spLocks noGrp="1" noRot="1" noChangeAspect="1" noMove="1" noResize="1" noEditPoints="1" noAdjustHandles="1" noChangeArrowheads="1" noChangeShapeType="1" noTextEdit="1"/>
              </p:cNvSpPr>
              <p:nvPr>
                <p:ph idx="1"/>
              </p:nvPr>
            </p:nvSpPr>
            <p:spPr>
              <a:xfrm>
                <a:off x="5990897" y="1825624"/>
                <a:ext cx="6092949" cy="5032375"/>
              </a:xfrm>
              <a:blipFill>
                <a:blip r:embed="rId2"/>
                <a:stretch>
                  <a:fillRect l="-1802" t="-1937" r="-290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46140BA-9576-FC75-08B8-4077C0716BDA}"/>
                  </a:ext>
                </a:extLst>
              </p:cNvPr>
              <p:cNvSpPr txBox="1"/>
              <p:nvPr/>
            </p:nvSpPr>
            <p:spPr>
              <a:xfrm>
                <a:off x="674081" y="3042353"/>
                <a:ext cx="5176114" cy="1299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600" i="1" smtClean="0">
                              <a:latin typeface="Cambria Math" panose="02040503050406030204" pitchFamily="18" charset="0"/>
                            </a:rPr>
                          </m:ctrlPr>
                        </m:sSubPr>
                        <m:e>
                          <m:r>
                            <a:rPr lang="pt-BR" sz="3600" b="1" i="1">
                              <a:latin typeface="Cambria Math" panose="02040503050406030204" pitchFamily="18" charset="0"/>
                              <a:ea typeface="Cambria Math" panose="02040503050406030204" pitchFamily="18" charset="0"/>
                            </a:rPr>
                            <m:t>𝝐</m:t>
                          </m:r>
                        </m:e>
                        <m:sub>
                          <m:r>
                            <a:rPr lang="pt-BR" sz="3600" i="1">
                              <a:latin typeface="Cambria Math" panose="02040503050406030204" pitchFamily="18" charset="0"/>
                              <a:ea typeface="Cambria Math" panose="02040503050406030204" pitchFamily="18" charset="0"/>
                            </a:rPr>
                            <m:t>𝜃</m:t>
                          </m:r>
                        </m:sub>
                      </m:sSub>
                      <m:r>
                        <a:rPr lang="pt-BR" sz="3600" i="1">
                          <a:latin typeface="Cambria Math" panose="02040503050406030204" pitchFamily="18" charset="0"/>
                        </a:rPr>
                        <m:t>(</m:t>
                      </m:r>
                      <m:limLow>
                        <m:limLowPr>
                          <m:ctrlPr>
                            <a:rPr lang="pt-BR" sz="3600" i="1" smtClean="0">
                              <a:latin typeface="Cambria Math" panose="02040503050406030204" pitchFamily="18" charset="0"/>
                            </a:rPr>
                          </m:ctrlPr>
                        </m:limLowPr>
                        <m:e>
                          <m:groupChr>
                            <m:groupChrPr>
                              <m:chr m:val="⏟"/>
                              <m:ctrlPr>
                                <a:rPr lang="pt-BR" sz="3600" i="1" smtClean="0">
                                  <a:latin typeface="Cambria Math" panose="02040503050406030204" pitchFamily="18" charset="0"/>
                                </a:rPr>
                              </m:ctrlPr>
                            </m:groupChrPr>
                            <m:e>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0</m:t>
                                  </m:r>
                                </m:sub>
                              </m:sSub>
                              <m:r>
                                <a:rPr lang="pt-BR" sz="3600">
                                  <a:latin typeface="Cambria Math" panose="02040503050406030204" pitchFamily="18" charset="0"/>
                                </a:rPr>
                                <m:t>+</m:t>
                              </m:r>
                              <m:rad>
                                <m:radPr>
                                  <m:degHide m:val="on"/>
                                  <m:ctrlPr>
                                    <a:rPr lang="pt-BR" sz="3600" i="1">
                                      <a:latin typeface="Cambria Math" panose="02040503050406030204" pitchFamily="18" charset="0"/>
                                    </a:rPr>
                                  </m:ctrlPr>
                                </m:radPr>
                                <m:deg/>
                                <m:e>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1−</m:t>
                                      </m:r>
                                      <m:acc>
                                        <m:accPr>
                                          <m:chr m:val="̅"/>
                                          <m:ctrlPr>
                                            <a:rPr lang="pt-BR" sz="3600" i="1">
                                              <a:latin typeface="Cambria Math" panose="02040503050406030204" pitchFamily="18" charset="0"/>
                                              <a:ea typeface="Cambria Math" panose="02040503050406030204" pitchFamily="18" charset="0"/>
                                            </a:rPr>
                                          </m:ctrlPr>
                                        </m:accPr>
                                        <m:e>
                                          <m:r>
                                            <a:rPr lang="pt-BR" sz="3600" i="1">
                                              <a:latin typeface="Cambria Math" panose="02040503050406030204" pitchFamily="18" charset="0"/>
                                              <a:ea typeface="Cambria Math" panose="02040503050406030204" pitchFamily="18" charset="0"/>
                                            </a:rPr>
                                            <m:t>𝛼</m:t>
                                          </m:r>
                                        </m:e>
                                      </m:acc>
                                    </m:e>
                                    <m:sub>
                                      <m:r>
                                        <a:rPr lang="pt-BR" sz="3600" i="1">
                                          <a:latin typeface="Cambria Math" panose="02040503050406030204" pitchFamily="18" charset="0"/>
                                          <a:ea typeface="Cambria Math" panose="02040503050406030204" pitchFamily="18" charset="0"/>
                                        </a:rPr>
                                        <m:t>𝑡</m:t>
                                      </m:r>
                                    </m:sub>
                                  </m:sSub>
                                </m:e>
                              </m:rad>
                              <m:r>
                                <a:rPr lang="pt-BR" sz="3600" b="1" i="1">
                                  <a:latin typeface="Cambria Math" panose="02040503050406030204" pitchFamily="18" charset="0"/>
                                  <a:ea typeface="Cambria Math" panose="02040503050406030204" pitchFamily="18" charset="0"/>
                                </a:rPr>
                                <m:t>𝝐</m:t>
                              </m:r>
                            </m:e>
                          </m:groupChr>
                        </m:e>
                        <m:lim>
                          <m:sSub>
                            <m:sSubPr>
                              <m:ctrlPr>
                                <a:rPr lang="pt-BR" sz="3600" i="1">
                                  <a:latin typeface="Cambria Math" panose="02040503050406030204" pitchFamily="18" charset="0"/>
                                </a:rPr>
                              </m:ctrlPr>
                            </m:sSubPr>
                            <m:e>
                              <m:r>
                                <a:rPr lang="pt-BR" sz="3600" b="1" i="1">
                                  <a:latin typeface="Cambria Math" panose="02040503050406030204" pitchFamily="18" charset="0"/>
                                </a:rPr>
                                <m:t>𝒙</m:t>
                              </m:r>
                            </m:e>
                            <m:sub>
                              <m:r>
                                <a:rPr lang="pt-BR" sz="3600" i="1">
                                  <a:latin typeface="Cambria Math" panose="02040503050406030204" pitchFamily="18" charset="0"/>
                                </a:rPr>
                                <m:t>𝑡</m:t>
                              </m:r>
                            </m:sub>
                          </m:sSub>
                        </m:lim>
                      </m:limLow>
                      <m:r>
                        <a:rPr lang="pt-BR" sz="3600" i="1">
                          <a:latin typeface="Cambria Math" panose="02040503050406030204" pitchFamily="18" charset="0"/>
                        </a:rPr>
                        <m:t>,</m:t>
                      </m:r>
                      <m:r>
                        <a:rPr lang="pt-BR" sz="3600" i="1">
                          <a:latin typeface="Cambria Math" panose="02040503050406030204" pitchFamily="18" charset="0"/>
                        </a:rPr>
                        <m:t>𝑡</m:t>
                      </m:r>
                      <m:r>
                        <a:rPr lang="pt-BR" sz="3600" i="1">
                          <a:latin typeface="Cambria Math" panose="02040503050406030204" pitchFamily="18" charset="0"/>
                        </a:rPr>
                        <m:t>)</m:t>
                      </m:r>
                    </m:oMath>
                  </m:oMathPara>
                </a14:m>
                <a:endParaRPr lang="pt-BR" sz="3600" dirty="0"/>
              </a:p>
            </p:txBody>
          </p:sp>
        </mc:Choice>
        <mc:Fallback xmlns="">
          <p:sp>
            <p:nvSpPr>
              <p:cNvPr id="5" name="CaixaDeTexto 4">
                <a:extLst>
                  <a:ext uri="{FF2B5EF4-FFF2-40B4-BE49-F238E27FC236}">
                    <a16:creationId xmlns:a16="http://schemas.microsoft.com/office/drawing/2014/main" id="{F46140BA-9576-FC75-08B8-4077C0716BDA}"/>
                  </a:ext>
                </a:extLst>
              </p:cNvPr>
              <p:cNvSpPr txBox="1">
                <a:spLocks noRot="1" noChangeAspect="1" noMove="1" noResize="1" noEditPoints="1" noAdjustHandles="1" noChangeArrowheads="1" noChangeShapeType="1" noTextEdit="1"/>
              </p:cNvSpPr>
              <p:nvPr/>
            </p:nvSpPr>
            <p:spPr>
              <a:xfrm>
                <a:off x="674081" y="3042353"/>
                <a:ext cx="5176114" cy="129945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4725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a:normAutofit/>
          </a:bodyPr>
          <a:lstStyle/>
          <a:p>
            <a:r>
              <a:rPr lang="pt-BR" dirty="0"/>
              <a:t>Assim, os autores de [1] optaram por usar uma </a:t>
            </a:r>
            <a:r>
              <a:rPr lang="pt-BR" dirty="0" err="1"/>
              <a:t>U-Net</a:t>
            </a:r>
            <a:r>
              <a:rPr lang="pt-BR" dirty="0"/>
              <a:t>, introduzida por </a:t>
            </a:r>
            <a:r>
              <a:rPr lang="pt-BR" dirty="0" err="1"/>
              <a:t>Ronneberger</a:t>
            </a:r>
            <a:r>
              <a:rPr lang="pt-BR" dirty="0"/>
              <a:t> et al. em 2015 para </a:t>
            </a:r>
            <a:r>
              <a:rPr lang="pt-BR" b="1" i="1" dirty="0">
                <a:solidFill>
                  <a:srgbClr val="00B050"/>
                </a:solidFill>
              </a:rPr>
              <a:t>segmentação de imagens</a:t>
            </a:r>
            <a:r>
              <a:rPr lang="pt-BR" dirty="0"/>
              <a:t> médicas [2].</a:t>
            </a:r>
          </a:p>
          <a:p>
            <a:r>
              <a:rPr lang="pt-BR" dirty="0" err="1"/>
              <a:t>U-Net</a:t>
            </a:r>
            <a:r>
              <a:rPr lang="pt-BR" dirty="0"/>
              <a:t> é uma rede neural </a:t>
            </a:r>
            <a:r>
              <a:rPr lang="pt-BR" dirty="0" err="1"/>
              <a:t>convolucional</a:t>
            </a:r>
            <a:r>
              <a:rPr lang="pt-BR" dirty="0"/>
              <a:t>.</a:t>
            </a:r>
          </a:p>
          <a:p>
            <a:r>
              <a:rPr lang="pt-BR" dirty="0"/>
              <a:t>Ela é chamada de </a:t>
            </a:r>
            <a:r>
              <a:rPr lang="pt-BR" dirty="0" err="1"/>
              <a:t>U-Net</a:t>
            </a:r>
            <a:r>
              <a:rPr lang="pt-BR" dirty="0"/>
              <a:t> por ser praticamente simétrica.</a:t>
            </a: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1975456"/>
            <a:ext cx="594726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2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E309-F83D-A1DA-9FCA-06A09F5EBA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738691-22C5-5242-5E71-63A72B962BBF}"/>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EF5BF45-2252-4F9E-EA03-0CCCB10368BD}"/>
              </a:ext>
            </a:extLst>
          </p:cNvPr>
          <p:cNvSpPr>
            <a:spLocks noGrp="1"/>
          </p:cNvSpPr>
          <p:nvPr>
            <p:ph idx="1"/>
          </p:nvPr>
        </p:nvSpPr>
        <p:spPr>
          <a:xfrm>
            <a:off x="5889524" y="1825624"/>
            <a:ext cx="6194322" cy="5032375"/>
          </a:xfrm>
        </p:spPr>
        <p:txBody>
          <a:bodyPr>
            <a:normAutofit/>
          </a:bodyPr>
          <a:lstStyle/>
          <a:p>
            <a:r>
              <a:rPr lang="pt-BR" dirty="0"/>
              <a:t>A segmentação de imagens é uma técnica de visão computacional que </a:t>
            </a:r>
            <a:r>
              <a:rPr lang="pt-BR" b="1" i="1" dirty="0">
                <a:solidFill>
                  <a:srgbClr val="7030A0"/>
                </a:solidFill>
              </a:rPr>
              <a:t>particiona uma imagem em grupos de pixels </a:t>
            </a:r>
            <a:r>
              <a:rPr lang="pt-BR" dirty="0"/>
              <a:t>(i.e., segmentos de imagem) para detecção de objetos.</a:t>
            </a:r>
          </a:p>
          <a:p>
            <a:pPr lvl="1">
              <a:buFont typeface="Wingdings" panose="05000000000000000000" pitchFamily="2" charset="2"/>
              <a:buChar char="§"/>
            </a:pPr>
            <a:r>
              <a:rPr lang="pt-BR" dirty="0"/>
              <a:t>Ou seja, </a:t>
            </a:r>
            <a:r>
              <a:rPr lang="pt-BR" b="1" i="1" dirty="0">
                <a:solidFill>
                  <a:srgbClr val="7030A0"/>
                </a:solidFill>
              </a:rPr>
              <a:t>classifica os pixels em classes</a:t>
            </a:r>
            <a:r>
              <a:rPr lang="pt-BR" dirty="0"/>
              <a:t>.</a:t>
            </a:r>
          </a:p>
          <a:p>
            <a:r>
              <a:rPr lang="pt-BR" dirty="0"/>
              <a:t>Existem três tipos de segmentação.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6483F81C-8203-D939-470F-F991BBF2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1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5032375"/>
          </a:xfrm>
        </p:spPr>
        <p:txBody>
          <a:bodyPr>
            <a:normAutofit/>
          </a:bodyPr>
          <a:lstStyle/>
          <a:p>
            <a:r>
              <a:rPr lang="pt-BR" b="1" i="1" dirty="0"/>
              <a:t>Segmentação semântica</a:t>
            </a:r>
            <a:r>
              <a:rPr lang="pt-BR" dirty="0"/>
              <a:t>: detecta pixels da mesma </a:t>
            </a:r>
            <a:r>
              <a:rPr lang="pt-BR" b="1" i="1" dirty="0">
                <a:solidFill>
                  <a:srgbClr val="00B050"/>
                </a:solidFill>
              </a:rPr>
              <a:t>classe</a:t>
            </a:r>
            <a:r>
              <a:rPr lang="pt-BR" dirty="0"/>
              <a:t> (e.g., pessoas).</a:t>
            </a:r>
          </a:p>
          <a:p>
            <a:r>
              <a:rPr lang="pt-BR" b="1" i="1" dirty="0"/>
              <a:t>Segmentação por instância</a:t>
            </a:r>
            <a:r>
              <a:rPr lang="pt-BR" dirty="0"/>
              <a:t>: detecta pixels de </a:t>
            </a:r>
            <a:r>
              <a:rPr lang="pt-BR" b="1" i="1" dirty="0">
                <a:solidFill>
                  <a:srgbClr val="00B050"/>
                </a:solidFill>
              </a:rPr>
              <a:t>diferentes</a:t>
            </a:r>
            <a:r>
              <a:rPr lang="pt-BR" dirty="0"/>
              <a:t> </a:t>
            </a:r>
            <a:r>
              <a:rPr lang="pt-BR" b="1" i="1" dirty="0">
                <a:solidFill>
                  <a:srgbClr val="00B050"/>
                </a:solidFill>
              </a:rPr>
              <a:t>instâncias de uma classe</a:t>
            </a:r>
            <a:r>
              <a:rPr lang="pt-BR" dirty="0"/>
              <a:t> (e.g., diferentes pessoas).</a:t>
            </a:r>
          </a:p>
          <a:p>
            <a:r>
              <a:rPr lang="pt-BR" b="1" i="1" dirty="0"/>
              <a:t>Segmentação panóptica</a:t>
            </a:r>
            <a:r>
              <a:rPr lang="pt-BR" dirty="0"/>
              <a:t>: combina as duas anteriores.</a:t>
            </a:r>
          </a:p>
          <a:p>
            <a:r>
              <a:rPr lang="pt-BR" dirty="0"/>
              <a:t>No caso dos modelos de difusão, a </a:t>
            </a:r>
            <a:r>
              <a:rPr lang="pt-BR" dirty="0" err="1"/>
              <a:t>U-Net</a:t>
            </a:r>
            <a:r>
              <a:rPr lang="pt-BR" dirty="0"/>
              <a:t> é usada para predizer ruído.</a:t>
            </a: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838201" y="6046379"/>
            <a:ext cx="11048999" cy="811620"/>
          </a:xfrm>
        </p:spPr>
        <p:txBody>
          <a:bodyPr>
            <a:normAutofit/>
          </a:bodyPr>
          <a:lstStyle/>
          <a:p>
            <a:r>
              <a:rPr lang="pt-BR" dirty="0"/>
              <a:t>Uma </a:t>
            </a:r>
            <a:r>
              <a:rPr lang="pt-BR" dirty="0" err="1"/>
              <a:t>U-Net</a:t>
            </a:r>
            <a:r>
              <a:rPr lang="pt-BR" dirty="0"/>
              <a:t> é composta por 3 partes: codificador, gargalo e </a:t>
            </a:r>
            <a:r>
              <a:rPr lang="pt-BR" dirty="0" err="1"/>
              <a:t>decodificafor</a:t>
            </a:r>
            <a:r>
              <a:rPr lang="pt-BR" dirty="0"/>
              <a:t>.</a:t>
            </a:r>
          </a:p>
        </p:txBody>
      </p:sp>
      <p:grpSp>
        <p:nvGrpSpPr>
          <p:cNvPr id="10" name="Agrupar 9">
            <a:extLst>
              <a:ext uri="{FF2B5EF4-FFF2-40B4-BE49-F238E27FC236}">
                <a16:creationId xmlns:a16="http://schemas.microsoft.com/office/drawing/2014/main" id="{11D3E915-FCE8-F089-1B20-2EB4760DA5D1}"/>
              </a:ext>
            </a:extLst>
          </p:cNvPr>
          <p:cNvGrpSpPr/>
          <p:nvPr/>
        </p:nvGrpSpPr>
        <p:grpSpPr>
          <a:xfrm>
            <a:off x="3380621" y="1690688"/>
            <a:ext cx="5430757" cy="3987603"/>
            <a:chOff x="3380621" y="1690688"/>
            <a:chExt cx="5430757" cy="3987603"/>
          </a:xfrm>
        </p:grpSpPr>
        <p:grpSp>
          <p:nvGrpSpPr>
            <p:cNvPr id="4" name="Agrupar 3">
              <a:extLst>
                <a:ext uri="{FF2B5EF4-FFF2-40B4-BE49-F238E27FC236}">
                  <a16:creationId xmlns:a16="http://schemas.microsoft.com/office/drawing/2014/main" id="{56D9CE36-47BD-B089-32E8-0222DDB02C3A}"/>
                </a:ext>
              </a:extLst>
            </p:cNvPr>
            <p:cNvGrpSpPr/>
            <p:nvPr/>
          </p:nvGrpSpPr>
          <p:grpSpPr>
            <a:xfrm>
              <a:off x="3380621" y="1690688"/>
              <a:ext cx="5430757" cy="3618271"/>
              <a:chOff x="148731" y="2281083"/>
              <a:chExt cx="5430757" cy="3618271"/>
            </a:xfrm>
          </p:grpSpPr>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6" name="Conector de Seta Reta 5">
              <a:extLst>
                <a:ext uri="{FF2B5EF4-FFF2-40B4-BE49-F238E27FC236}">
                  <a16:creationId xmlns:a16="http://schemas.microsoft.com/office/drawing/2014/main" id="{AF243ABB-F923-6986-034C-0B2098B3CCF8}"/>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307EB0E-496A-2695-3863-344FFCD08421}"/>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0766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O codificador transforma uma imagem em uma representação oculta de menor resolução.</a:t>
            </a:r>
          </a:p>
          <a:p>
            <a:r>
              <a:rPr lang="pt-BR" dirty="0"/>
              <a:t>Ou seja, ele torna a entrada </a:t>
            </a:r>
            <a:r>
              <a:rPr lang="pt-BR" b="1" i="1" dirty="0">
                <a:solidFill>
                  <a:srgbClr val="7030A0"/>
                </a:solidFill>
              </a:rPr>
              <a:t>menor</a:t>
            </a:r>
            <a:r>
              <a:rPr lang="pt-BR" dirty="0"/>
              <a:t> em termos de </a:t>
            </a:r>
            <a:r>
              <a:rPr lang="pt-BR" b="1" i="1" dirty="0">
                <a:solidFill>
                  <a:srgbClr val="7030A0"/>
                </a:solidFill>
              </a:rPr>
              <a:t>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7402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825625"/>
            <a:ext cx="11179629" cy="4351338"/>
          </a:xfrm>
        </p:spPr>
        <p:txBody>
          <a:bodyPr/>
          <a:lstStyle/>
          <a:p>
            <a:r>
              <a:rPr lang="pt-BR" dirty="0"/>
              <a:t>No contexto de aprendizado de máquina, os modelos de difusão geram novos dados </a:t>
            </a:r>
            <a:r>
              <a:rPr lang="pt-BR" b="1" i="1" dirty="0"/>
              <a:t>revertendo um processo de difusão</a:t>
            </a:r>
            <a:r>
              <a:rPr lang="pt-BR" dirty="0"/>
              <a:t>, ou seja, perda de informação devido à adição de ruído. </a:t>
            </a:r>
          </a:p>
          <a:p>
            <a:r>
              <a:rPr lang="pt-BR" dirty="0"/>
              <a:t>A ideia principal é </a:t>
            </a:r>
            <a:r>
              <a:rPr lang="pt-BR" b="1" i="1" dirty="0">
                <a:solidFill>
                  <a:srgbClr val="7030A0"/>
                </a:solidFill>
              </a:rPr>
              <a:t>adicionar ruído</a:t>
            </a:r>
            <a:r>
              <a:rPr lang="pt-BR" dirty="0"/>
              <a:t> aleatório aos dados e então </a:t>
            </a:r>
            <a:r>
              <a:rPr lang="pt-BR" b="1" i="1" dirty="0">
                <a:solidFill>
                  <a:srgbClr val="7030A0"/>
                </a:solidFill>
              </a:rPr>
              <a:t>desfazer o processo</a:t>
            </a:r>
            <a:r>
              <a:rPr lang="pt-BR" dirty="0"/>
              <a:t> para obter a </a:t>
            </a:r>
            <a:r>
              <a:rPr lang="pt-BR" b="1" i="1" dirty="0">
                <a:solidFill>
                  <a:srgbClr val="7030A0"/>
                </a:solidFill>
              </a:rPr>
              <a:t>distribuição original</a:t>
            </a:r>
            <a:r>
              <a:rPr lang="pt-BR" dirty="0"/>
              <a:t> por trás dos dados ruidosos.</a:t>
            </a:r>
          </a:p>
        </p:txBody>
      </p:sp>
      <p:pic>
        <p:nvPicPr>
          <p:cNvPr id="7172" name="Picture 4">
            <a:extLst>
              <a:ext uri="{FF2B5EF4-FFF2-40B4-BE49-F238E27FC236}">
                <a16:creationId xmlns:a16="http://schemas.microsoft.com/office/drawing/2014/main" id="{C1FC153D-C969-0C85-5BDA-26EF67644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B34BF8F-4FCA-9274-6DBA-914B58468ED2}"/>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834EC27F-8C24-4B1D-03D2-E8DC2A66F4AF}"/>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2268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5032375"/>
          </a:xfrm>
        </p:spPr>
        <p:txBody>
          <a:bodyPr>
            <a:normAutofit/>
          </a:bodyPr>
          <a:lstStyle/>
          <a:p>
            <a:r>
              <a:rPr lang="pt-BR" dirty="0"/>
              <a:t>O “</a:t>
            </a:r>
            <a:r>
              <a:rPr lang="pt-BR" b="1" i="1" dirty="0">
                <a:solidFill>
                  <a:srgbClr val="7030A0"/>
                </a:solidFill>
              </a:rPr>
              <a:t>gargalo</a:t>
            </a:r>
            <a:r>
              <a:rPr lang="pt-BR" dirty="0"/>
              <a:t>” fica no meio da arquitetura, entre o codificador e o decodificador.</a:t>
            </a:r>
          </a:p>
          <a:p>
            <a:r>
              <a:rPr lang="pt-BR" dirty="0"/>
              <a:t>Ele força o modelo a </a:t>
            </a:r>
            <a:r>
              <a:rPr lang="pt-BR" b="1" i="1" dirty="0">
                <a:solidFill>
                  <a:srgbClr val="7030A0"/>
                </a:solidFill>
              </a:rPr>
              <a:t>aprender um forma comprimida</a:t>
            </a:r>
            <a:r>
              <a:rPr lang="pt-BR" dirty="0"/>
              <a:t> da entrada.</a:t>
            </a:r>
          </a:p>
          <a:p>
            <a:pPr lvl="1">
              <a:buFont typeface="Wingdings" panose="05000000000000000000" pitchFamily="2" charset="2"/>
              <a:buChar char="§"/>
            </a:pPr>
            <a:r>
              <a:rPr lang="pt-BR" dirty="0"/>
              <a:t>O gargalo encontra </a:t>
            </a:r>
            <a:r>
              <a:rPr lang="pt-BR" b="1" i="1" dirty="0">
                <a:solidFill>
                  <a:schemeClr val="accent2"/>
                </a:solidFill>
              </a:rPr>
              <a:t>informações latentes</a:t>
            </a:r>
            <a:r>
              <a:rPr lang="pt-BR" dirty="0"/>
              <a:t>, i.e., ocultas, nos dados de entrada.</a:t>
            </a:r>
          </a:p>
          <a:p>
            <a:r>
              <a:rPr lang="pt-BR" dirty="0"/>
              <a:t>Ele garante que a rede </a:t>
            </a:r>
            <a:r>
              <a:rPr lang="pt-BR" b="1" i="1" dirty="0">
                <a:solidFill>
                  <a:srgbClr val="00B050"/>
                </a:solidFill>
              </a:rPr>
              <a:t>aprenda apenas as informações mais importantes</a:t>
            </a:r>
            <a:r>
              <a:rPr lang="pt-BR" dirty="0"/>
              <a:t>, as quais serão usadas para reconstruir a entrada.</a:t>
            </a:r>
          </a:p>
        </p:txBody>
      </p:sp>
      <p:grpSp>
        <p:nvGrpSpPr>
          <p:cNvPr id="6" name="Agrupar 5">
            <a:extLst>
              <a:ext uri="{FF2B5EF4-FFF2-40B4-BE49-F238E27FC236}">
                <a16:creationId xmlns:a16="http://schemas.microsoft.com/office/drawing/2014/main" id="{EF3ECCDB-CD1F-70AE-8558-3D453069F4AD}"/>
              </a:ext>
            </a:extLst>
          </p:cNvPr>
          <p:cNvGrpSpPr/>
          <p:nvPr/>
        </p:nvGrpSpPr>
        <p:grpSpPr>
          <a:xfrm>
            <a:off x="374662" y="2037529"/>
            <a:ext cx="5430757" cy="3987603"/>
            <a:chOff x="3380621" y="1690688"/>
            <a:chExt cx="5430757" cy="3987603"/>
          </a:xfrm>
        </p:grpSpPr>
        <p:grpSp>
          <p:nvGrpSpPr>
            <p:cNvPr id="7" name="Agrupar 6">
              <a:extLst>
                <a:ext uri="{FF2B5EF4-FFF2-40B4-BE49-F238E27FC236}">
                  <a16:creationId xmlns:a16="http://schemas.microsoft.com/office/drawing/2014/main" id="{1A3FB103-3B33-1D54-A6FA-D21DAFE7D545}"/>
                </a:ext>
              </a:extLst>
            </p:cNvPr>
            <p:cNvGrpSpPr/>
            <p:nvPr/>
          </p:nvGrpSpPr>
          <p:grpSpPr>
            <a:xfrm>
              <a:off x="3380621" y="1690688"/>
              <a:ext cx="5430757" cy="3618271"/>
              <a:chOff x="148731" y="2281083"/>
              <a:chExt cx="5430757" cy="3618271"/>
            </a:xfrm>
          </p:grpSpPr>
          <p:pic>
            <p:nvPicPr>
              <p:cNvPr id="10" name="Picture 2" descr="U-Net: Convolutional Networks for Biomedical Image Segmentation">
                <a:extLst>
                  <a:ext uri="{FF2B5EF4-FFF2-40B4-BE49-F238E27FC236}">
                    <a16:creationId xmlns:a16="http://schemas.microsoft.com/office/drawing/2014/main" id="{E21929C1-A3D5-8093-BAD7-50D19529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de Seta Reta 10">
                <a:extLst>
                  <a:ext uri="{FF2B5EF4-FFF2-40B4-BE49-F238E27FC236}">
                    <a16:creationId xmlns:a16="http://schemas.microsoft.com/office/drawing/2014/main" id="{A389EF54-7267-4F83-C645-8CAA809023D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7C874E39-612C-963E-25BE-C37E118ED835}"/>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9A00F9CB-10B3-2F11-4D78-0CBC8CEDB0F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5" name="CaixaDeTexto 14">
                <a:extLst>
                  <a:ext uri="{FF2B5EF4-FFF2-40B4-BE49-F238E27FC236}">
                    <a16:creationId xmlns:a16="http://schemas.microsoft.com/office/drawing/2014/main" id="{BAD625D1-2778-7615-BB94-8C9B7E15CEE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8" name="Conector de Seta Reta 7">
              <a:extLst>
                <a:ext uri="{FF2B5EF4-FFF2-40B4-BE49-F238E27FC236}">
                  <a16:creationId xmlns:a16="http://schemas.microsoft.com/office/drawing/2014/main" id="{261C6A3B-ED6C-2944-E63D-DF948DC3B8A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2B0B8C67-95DA-7546-FBD9-70749D99922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244516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err="1"/>
              <a:t>U-Net</a:t>
            </a:r>
            <a:endParaRPr lang="pt-BR" dirty="0"/>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6096000" y="1825624"/>
            <a:ext cx="5987846" cy="5032375"/>
          </a:xfrm>
        </p:spPr>
        <p:txBody>
          <a:bodyPr>
            <a:normAutofit/>
          </a:bodyPr>
          <a:lstStyle/>
          <a:p>
            <a:r>
              <a:rPr lang="pt-BR" dirty="0"/>
              <a:t>Em seguida, o decodificador descompacta a representação latente de volta em uma imagem com a mesma resolução inicial.</a:t>
            </a:r>
          </a:p>
          <a:p>
            <a:r>
              <a:rPr lang="pt-BR" dirty="0"/>
              <a:t>Ou seja, ele </a:t>
            </a:r>
            <a:r>
              <a:rPr lang="pt-BR" b="1" i="1" dirty="0">
                <a:solidFill>
                  <a:srgbClr val="7030A0"/>
                </a:solidFill>
              </a:rPr>
              <a:t>aumenta a resolução espacial</a:t>
            </a:r>
            <a:r>
              <a:rPr lang="pt-BR" dirty="0"/>
              <a:t>.</a:t>
            </a:r>
          </a:p>
        </p:txBody>
      </p:sp>
      <p:grpSp>
        <p:nvGrpSpPr>
          <p:cNvPr id="4" name="Agrupar 3">
            <a:extLst>
              <a:ext uri="{FF2B5EF4-FFF2-40B4-BE49-F238E27FC236}">
                <a16:creationId xmlns:a16="http://schemas.microsoft.com/office/drawing/2014/main" id="{5ABDF7C4-B459-E16E-EBDD-F4D92D19EDDD}"/>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A69D0AE0-C33D-F63D-B4C2-464A3DA80D0C}"/>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DA5DAF0D-0577-3135-A310-DE5E5AE0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C79FFFC8-BECC-EE19-3965-3724CC08693C}"/>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AF7F5DC-6057-D0E7-0F87-842C64680009}"/>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D418DE43-B3C7-12A4-BDD3-9050BEEBEE1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368FB641-9918-8D4F-63BA-877DB602B9C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D54EFD80-C56E-B3EA-6B28-1EC0C78F0BDD}"/>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EB315E87-D8E2-956F-A163-3BF5F2C2FAA2}"/>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363664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3B04F-D574-04E6-B4F1-E690514EB8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16363F-FD34-D099-3A33-3465B318E197}"/>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A5BD8CB9-753B-1792-C241-E44271F50AF9}"/>
              </a:ext>
            </a:extLst>
          </p:cNvPr>
          <p:cNvSpPr>
            <a:spLocks noGrp="1"/>
          </p:cNvSpPr>
          <p:nvPr>
            <p:ph idx="1"/>
          </p:nvPr>
        </p:nvSpPr>
        <p:spPr>
          <a:xfrm>
            <a:off x="6199784" y="1825624"/>
            <a:ext cx="5884062" cy="5032375"/>
          </a:xfrm>
        </p:spPr>
        <p:txBody>
          <a:bodyPr>
            <a:normAutofit/>
          </a:bodyPr>
          <a:lstStyle/>
          <a:p>
            <a:r>
              <a:rPr lang="pt-BR" dirty="0"/>
              <a:t>O </a:t>
            </a:r>
            <a:r>
              <a:rPr lang="pt-BR" b="1" i="1" dirty="0">
                <a:solidFill>
                  <a:srgbClr val="7030A0"/>
                </a:solidFill>
              </a:rPr>
              <a:t>codificador</a:t>
            </a:r>
            <a:r>
              <a:rPr lang="pt-BR" dirty="0"/>
              <a:t> é responsável por </a:t>
            </a:r>
            <a:r>
              <a:rPr lang="pt-BR" b="1" i="1" dirty="0">
                <a:solidFill>
                  <a:schemeClr val="accent2"/>
                </a:solidFill>
              </a:rPr>
              <a:t>identificar as características mais relevantes</a:t>
            </a:r>
            <a:r>
              <a:rPr lang="pt-BR" dirty="0"/>
              <a:t> na imagem de entrada. </a:t>
            </a:r>
          </a:p>
          <a:p>
            <a:r>
              <a:rPr lang="pt-BR" dirty="0"/>
              <a:t>Suas camadas realizam operações </a:t>
            </a:r>
            <a:r>
              <a:rPr lang="pt-BR" b="1" i="1" dirty="0">
                <a:solidFill>
                  <a:srgbClr val="00B050"/>
                </a:solidFill>
              </a:rPr>
              <a:t>convoluções</a:t>
            </a:r>
            <a:r>
              <a:rPr lang="pt-BR" dirty="0"/>
              <a:t> (seguidas por ativação </a:t>
            </a:r>
            <a:r>
              <a:rPr lang="pt-BR" dirty="0" err="1"/>
              <a:t>ReLU</a:t>
            </a:r>
            <a:r>
              <a:rPr lang="pt-BR" dirty="0"/>
              <a:t> e </a:t>
            </a:r>
            <a:r>
              <a:rPr lang="pt-BR" i="1" dirty="0" err="1"/>
              <a:t>max</a:t>
            </a:r>
            <a:r>
              <a:rPr lang="pt-BR" i="1" dirty="0"/>
              <a:t> </a:t>
            </a:r>
            <a:r>
              <a:rPr lang="pt-BR" i="1" dirty="0" err="1"/>
              <a:t>pooling</a:t>
            </a:r>
            <a:r>
              <a:rPr lang="pt-BR" dirty="0"/>
              <a:t>).</a:t>
            </a:r>
          </a:p>
          <a:p>
            <a:r>
              <a:rPr lang="pt-BR" b="1" i="1" dirty="0">
                <a:solidFill>
                  <a:schemeClr val="accent2"/>
                </a:solidFill>
              </a:rPr>
              <a:t>As convoluções reduzem a resolução espacial</a:t>
            </a:r>
            <a:r>
              <a:rPr lang="pt-BR" dirty="0"/>
              <a:t> dos </a:t>
            </a:r>
            <a:r>
              <a:rPr lang="pt-BR" b="1" i="1" dirty="0">
                <a:solidFill>
                  <a:srgbClr val="00B050"/>
                </a:solidFill>
              </a:rPr>
              <a:t>mapas de características</a:t>
            </a:r>
            <a:r>
              <a:rPr lang="pt-BR" dirty="0"/>
              <a:t>, capturando assim representações cada vez mais abstratas da entrada.</a:t>
            </a:r>
          </a:p>
        </p:txBody>
      </p:sp>
      <p:grpSp>
        <p:nvGrpSpPr>
          <p:cNvPr id="4" name="Agrupar 3">
            <a:extLst>
              <a:ext uri="{FF2B5EF4-FFF2-40B4-BE49-F238E27FC236}">
                <a16:creationId xmlns:a16="http://schemas.microsoft.com/office/drawing/2014/main" id="{155564D1-10D3-5379-6409-82F2F52EF1C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B80D9887-2157-5EC5-511B-5E8BDC89B928}"/>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CBC4EC97-5F60-6314-98A3-C05186A3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D5E50020-B4D8-0103-2C7F-47E23282E127}"/>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081E223-032D-D294-2CF7-36FA28ED47A0}"/>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E4379030-23F6-6BF4-345D-8E62FD6650BC}"/>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05F40462-224D-D47C-E88E-9DE987A8C3DE}"/>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0C223D1D-1AAD-9C30-D01E-28F12EDE53D6}"/>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AFEF7B7-C38E-825B-2EDA-3DC465D7DEA7}"/>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41323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err="1"/>
              <a:t>U-Net</a:t>
            </a:r>
            <a:r>
              <a:rPr lang="pt-BR" dirty="0"/>
              <a:t>: Codificador</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a:normAutofit/>
          </a:bodyPr>
          <a:lstStyle/>
          <a:p>
            <a:r>
              <a:rPr lang="pt-BR" dirty="0"/>
              <a:t>Durante a </a:t>
            </a:r>
            <a:r>
              <a:rPr lang="pt-BR" b="1" i="1" dirty="0"/>
              <a:t>codificação</a:t>
            </a:r>
            <a:r>
              <a:rPr lang="pt-BR" dirty="0"/>
              <a:t>, a </a:t>
            </a:r>
            <a:r>
              <a:rPr lang="pt-BR" b="1" i="1" dirty="0">
                <a:solidFill>
                  <a:srgbClr val="7030A0"/>
                </a:solidFill>
              </a:rPr>
              <a:t>informação espacial é reduzida</a:t>
            </a:r>
            <a:r>
              <a:rPr lang="pt-BR" dirty="0"/>
              <a:t> enquanto a </a:t>
            </a:r>
            <a:r>
              <a:rPr lang="pt-BR" b="1" i="1" dirty="0">
                <a:solidFill>
                  <a:srgbClr val="00B050"/>
                </a:solidFill>
              </a:rPr>
              <a:t>informação das características é aumentada</a:t>
            </a:r>
            <a:r>
              <a:rPr lang="pt-BR" dirty="0"/>
              <a:t> devido ao aumento do número de canais.</a:t>
            </a:r>
          </a:p>
          <a:p>
            <a:r>
              <a:rPr lang="pt-BR" dirty="0"/>
              <a:t>A tarefa do codificador é semelhante à de outras </a:t>
            </a:r>
            <a:r>
              <a:rPr lang="pt-BR" dirty="0" err="1"/>
              <a:t>CNNs</a:t>
            </a:r>
            <a:r>
              <a:rPr lang="pt-BR" dirty="0"/>
              <a:t>.</a:t>
            </a:r>
          </a:p>
        </p:txBody>
      </p:sp>
      <p:grpSp>
        <p:nvGrpSpPr>
          <p:cNvPr id="4" name="Agrupar 3">
            <a:extLst>
              <a:ext uri="{FF2B5EF4-FFF2-40B4-BE49-F238E27FC236}">
                <a16:creationId xmlns:a16="http://schemas.microsoft.com/office/drawing/2014/main" id="{A57447C8-01D5-EC05-3222-9BCDE5ECC1E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5B3790FD-23F8-B74A-78C1-7107CBFE4DD9}"/>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59532559-5D6F-0F00-A151-EEFD67D7E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9E46696E-D650-35C8-41EE-15B4FB04B211}"/>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F3769FD1-ECBC-037C-3284-5A63AAACF96E}"/>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2931605-4B2B-BEDE-657C-E4DE3D0A6BC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71A1AF81-46FF-1088-50CD-9B2464760FDD}"/>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EA36D873-B581-11FF-112F-BAC5E25B9834}"/>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6CFDFB6C-90EF-9B5F-1966-834918A2415E}"/>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04355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6121928" y="1825624"/>
            <a:ext cx="5961918" cy="5032375"/>
          </a:xfrm>
        </p:spPr>
        <p:txBody>
          <a:bodyPr>
            <a:normAutofit/>
          </a:bodyPr>
          <a:lstStyle/>
          <a:p>
            <a:r>
              <a:rPr lang="pt-BR" dirty="0"/>
              <a:t>O </a:t>
            </a:r>
            <a:r>
              <a:rPr lang="pt-BR" b="1" i="1" dirty="0">
                <a:solidFill>
                  <a:srgbClr val="7030A0"/>
                </a:solidFill>
              </a:rPr>
              <a:t>decodificador</a:t>
            </a:r>
            <a:r>
              <a:rPr lang="pt-BR" dirty="0"/>
              <a:t> é responsável por decodificar (i.e., </a:t>
            </a:r>
            <a:r>
              <a:rPr lang="pt-BR" b="1" i="1" dirty="0">
                <a:solidFill>
                  <a:srgbClr val="7030A0"/>
                </a:solidFill>
              </a:rPr>
              <a:t>descompactar</a:t>
            </a:r>
            <a:r>
              <a:rPr lang="pt-BR" dirty="0"/>
              <a:t>) as informações latentes capturadas pelo codificador, </a:t>
            </a:r>
            <a:r>
              <a:rPr lang="pt-BR" b="1" i="1" dirty="0">
                <a:solidFill>
                  <a:srgbClr val="00B050"/>
                </a:solidFill>
              </a:rPr>
              <a:t>mantendo a resolução espacial da entrada</a:t>
            </a:r>
            <a:r>
              <a:rPr lang="pt-BR" dirty="0"/>
              <a:t>. </a:t>
            </a:r>
          </a:p>
          <a:p>
            <a:r>
              <a:rPr lang="pt-BR" dirty="0"/>
              <a:t>Suas camadas aumentam a resolução dos mapas de características através de </a:t>
            </a:r>
            <a:r>
              <a:rPr lang="pt-BR" b="1" i="1" dirty="0">
                <a:solidFill>
                  <a:schemeClr val="accent2"/>
                </a:solidFill>
              </a:rPr>
              <a:t>convoluções transpostas</a:t>
            </a:r>
            <a:r>
              <a:rPr lang="pt-BR" dirty="0"/>
              <a:t>.</a:t>
            </a:r>
          </a:p>
          <a:p>
            <a:endParaRPr lang="pt-BR" dirty="0"/>
          </a:p>
        </p:txBody>
      </p:sp>
      <p:grpSp>
        <p:nvGrpSpPr>
          <p:cNvPr id="4" name="Agrupar 3">
            <a:extLst>
              <a:ext uri="{FF2B5EF4-FFF2-40B4-BE49-F238E27FC236}">
                <a16:creationId xmlns:a16="http://schemas.microsoft.com/office/drawing/2014/main" id="{C96F8A34-52C6-884A-0E33-7124BE6CACD6}"/>
              </a:ext>
            </a:extLst>
          </p:cNvPr>
          <p:cNvGrpSpPr/>
          <p:nvPr/>
        </p:nvGrpSpPr>
        <p:grpSpPr>
          <a:xfrm>
            <a:off x="374662" y="2037529"/>
            <a:ext cx="5430757" cy="3987603"/>
            <a:chOff x="3380621" y="1690688"/>
            <a:chExt cx="5430757" cy="3987603"/>
          </a:xfrm>
        </p:grpSpPr>
        <p:grpSp>
          <p:nvGrpSpPr>
            <p:cNvPr id="6" name="Agrupar 5">
              <a:extLst>
                <a:ext uri="{FF2B5EF4-FFF2-40B4-BE49-F238E27FC236}">
                  <a16:creationId xmlns:a16="http://schemas.microsoft.com/office/drawing/2014/main" id="{8732806A-4E47-94BD-BD05-A52FB0886EA1}"/>
                </a:ext>
              </a:extLst>
            </p:cNvPr>
            <p:cNvGrpSpPr/>
            <p:nvPr/>
          </p:nvGrpSpPr>
          <p:grpSpPr>
            <a:xfrm>
              <a:off x="3380621" y="1690688"/>
              <a:ext cx="5430757" cy="3618271"/>
              <a:chOff x="148731" y="2281083"/>
              <a:chExt cx="5430757" cy="3618271"/>
            </a:xfrm>
          </p:grpSpPr>
          <p:pic>
            <p:nvPicPr>
              <p:cNvPr id="9" name="Picture 2" descr="U-Net: Convolutional Networks for Biomedical Image Segmentation">
                <a:extLst>
                  <a:ext uri="{FF2B5EF4-FFF2-40B4-BE49-F238E27FC236}">
                    <a16:creationId xmlns:a16="http://schemas.microsoft.com/office/drawing/2014/main" id="{7ECF04DA-C96A-4903-098C-A4DCBC06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de Seta Reta 9">
                <a:extLst>
                  <a:ext uri="{FF2B5EF4-FFF2-40B4-BE49-F238E27FC236}">
                    <a16:creationId xmlns:a16="http://schemas.microsoft.com/office/drawing/2014/main" id="{02A994FA-47A8-4995-D56D-09CEB02188FB}"/>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64476F2B-9F8A-19DB-53C5-D0DBC449BCB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816934E8-687B-0EEC-AF1E-345F538ED7B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4" name="CaixaDeTexto 13">
                <a:extLst>
                  <a:ext uri="{FF2B5EF4-FFF2-40B4-BE49-F238E27FC236}">
                    <a16:creationId xmlns:a16="http://schemas.microsoft.com/office/drawing/2014/main" id="{EACA60DC-4607-CA10-4641-DE7D211A4C77}"/>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grpSp>
        <p:cxnSp>
          <p:nvCxnSpPr>
            <p:cNvPr id="7" name="Conector de Seta Reta 6">
              <a:extLst>
                <a:ext uri="{FF2B5EF4-FFF2-40B4-BE49-F238E27FC236}">
                  <a16:creationId xmlns:a16="http://schemas.microsoft.com/office/drawing/2014/main" id="{5B1437D9-95CD-EC5E-25AC-2378EAFD024A}"/>
                </a:ext>
              </a:extLst>
            </p:cNvPr>
            <p:cNvCxnSpPr>
              <a:cxnSpLocks/>
            </p:cNvCxnSpPr>
            <p:nvPr/>
          </p:nvCxnSpPr>
          <p:spPr>
            <a:xfrm>
              <a:off x="5199855" y="5308959"/>
              <a:ext cx="116284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8366AFC-AEDC-39AE-A13C-65C2DC13CA28}"/>
                </a:ext>
              </a:extLst>
            </p:cNvPr>
            <p:cNvSpPr txBox="1"/>
            <p:nvPr/>
          </p:nvSpPr>
          <p:spPr>
            <a:xfrm>
              <a:off x="5283582" y="5308959"/>
              <a:ext cx="995390" cy="369332"/>
            </a:xfrm>
            <a:prstGeom prst="rect">
              <a:avLst/>
            </a:prstGeom>
            <a:noFill/>
          </p:spPr>
          <p:txBody>
            <a:bodyPr wrap="square" rtlCol="0">
              <a:spAutoFit/>
            </a:bodyPr>
            <a:lstStyle/>
            <a:p>
              <a:pPr algn="ctr"/>
              <a:r>
                <a:rPr lang="pt-BR" b="1" dirty="0"/>
                <a:t>gargalo</a:t>
              </a:r>
            </a:p>
          </p:txBody>
        </p:sp>
      </p:grpSp>
    </p:spTree>
    <p:extLst>
      <p:ext uri="{BB962C8B-B14F-4D97-AF65-F5344CB8AC3E}">
        <p14:creationId xmlns:p14="http://schemas.microsoft.com/office/powerpoint/2010/main" val="247110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7251336" y="1825624"/>
            <a:ext cx="4832509"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r>
              <a:rPr lang="pt-BR" dirty="0"/>
              <a:t>Ou seja, essas camadas aumentam a resolução da saída.</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700802"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609"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4053221"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933106"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786623"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2167879"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err="1"/>
              <a:t>U-Net</a:t>
            </a:r>
            <a:r>
              <a:rPr lang="pt-BR" dirty="0"/>
              <a:t>: Decodificador</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949910" y="1825624"/>
            <a:ext cx="5133935" cy="5032375"/>
          </a:xfrm>
        </p:spPr>
        <p:txBody>
          <a:bodyPr>
            <a:normAutofit/>
          </a:bodyPr>
          <a:lstStyle/>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grpSp>
        <p:nvGrpSpPr>
          <p:cNvPr id="9" name="Agrupar 8">
            <a:extLst>
              <a:ext uri="{FF2B5EF4-FFF2-40B4-BE49-F238E27FC236}">
                <a16:creationId xmlns:a16="http://schemas.microsoft.com/office/drawing/2014/main" id="{CDE7F92C-EF6F-475E-3F9C-833CC7E6B181}"/>
              </a:ext>
            </a:extLst>
          </p:cNvPr>
          <p:cNvGrpSpPr/>
          <p:nvPr/>
        </p:nvGrpSpPr>
        <p:grpSpPr>
          <a:xfrm>
            <a:off x="595703" y="1870625"/>
            <a:ext cx="6140023" cy="4622250"/>
            <a:chOff x="49165" y="1825624"/>
            <a:chExt cx="6140023" cy="4622250"/>
          </a:xfrm>
        </p:grpSpPr>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grpSp>
    </p:spTree>
    <p:extLst>
      <p:ext uri="{BB962C8B-B14F-4D97-AF65-F5344CB8AC3E}">
        <p14:creationId xmlns:p14="http://schemas.microsoft.com/office/powerpoint/2010/main" val="33831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a:normAutofit/>
          </a:bodyPr>
          <a:lstStyle/>
          <a:p>
            <a:r>
              <a:rPr lang="pt-BR" dirty="0" err="1"/>
              <a:t>CNNs</a:t>
            </a:r>
            <a:r>
              <a:rPr lang="pt-BR" dirty="0"/>
              <a:t>, incluindo o codificador, tendem a </a:t>
            </a:r>
            <a:r>
              <a:rPr lang="pt-BR" b="1" i="1" dirty="0">
                <a:solidFill>
                  <a:schemeClr val="accent2"/>
                </a:solidFill>
              </a:rPr>
              <a:t>esquecer certas características ao longo das camadas convolucionais</a:t>
            </a:r>
            <a:r>
              <a:rPr lang="pt-BR" dirty="0"/>
              <a:t>.</a:t>
            </a:r>
          </a:p>
          <a:p>
            <a:r>
              <a:rPr lang="pt-BR" dirty="0"/>
              <a:t>Para amenizar esse problema, usa-se </a:t>
            </a:r>
            <a:r>
              <a:rPr lang="pt-BR" b="1" i="1" dirty="0" err="1">
                <a:solidFill>
                  <a:srgbClr val="7030A0"/>
                </a:solidFill>
              </a:rPr>
              <a:t>skip</a:t>
            </a:r>
            <a:r>
              <a:rPr lang="pt-BR" b="1" i="1" dirty="0">
                <a:solidFill>
                  <a:srgbClr val="7030A0"/>
                </a:solidFill>
              </a:rPr>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400801" y="1825624"/>
            <a:ext cx="5683046" cy="5032375"/>
          </a:xfrm>
        </p:spPr>
        <p:txBody>
          <a:bodyPr>
            <a:normAutofit/>
          </a:bodyPr>
          <a:lstStyle/>
          <a:p>
            <a:r>
              <a:rPr lang="pt-BR" dirty="0"/>
              <a:t>As </a:t>
            </a:r>
            <a:r>
              <a:rPr lang="pt-BR" b="1" i="1" dirty="0" err="1">
                <a:solidFill>
                  <a:srgbClr val="7030A0"/>
                </a:solidFill>
              </a:rPr>
              <a:t>skip</a:t>
            </a:r>
            <a:r>
              <a:rPr lang="pt-BR" b="1" i="1" dirty="0">
                <a:solidFill>
                  <a:srgbClr val="7030A0"/>
                </a:solidFill>
              </a:rPr>
              <a:t> connections</a:t>
            </a:r>
            <a:r>
              <a:rPr lang="pt-BR" dirty="0"/>
              <a:t> ajudam a </a:t>
            </a:r>
            <a:r>
              <a:rPr lang="pt-BR" b="1" i="1" dirty="0">
                <a:solidFill>
                  <a:srgbClr val="7030A0"/>
                </a:solidFill>
              </a:rPr>
              <a:t>preservar</a:t>
            </a:r>
            <a:r>
              <a:rPr lang="pt-BR" dirty="0"/>
              <a:t> as </a:t>
            </a:r>
            <a:r>
              <a:rPr lang="pt-BR" b="1" i="1" dirty="0">
                <a:solidFill>
                  <a:srgbClr val="00B050"/>
                </a:solidFill>
              </a:rPr>
              <a:t>informações espaciais perdidas na codificação</a:t>
            </a:r>
            <a:r>
              <a:rPr lang="pt-BR" dirty="0"/>
              <a:t>.</a:t>
            </a:r>
            <a:endParaRPr lang="pt-BR" b="1" i="1" dirty="0">
              <a:solidFill>
                <a:srgbClr val="00B050"/>
              </a:solidFill>
            </a:endParaRPr>
          </a:p>
          <a:p>
            <a:r>
              <a:rPr lang="pt-BR" dirty="0"/>
              <a:t>Isso ajuda as camadas decodificadoras a </a:t>
            </a:r>
            <a:r>
              <a:rPr lang="pt-BR" b="1" i="1" dirty="0">
                <a:solidFill>
                  <a:schemeClr val="accent2"/>
                </a:solidFill>
              </a:rPr>
              <a:t>localizar as características com mais precisão</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dirty="0" err="1"/>
              <a:t>U-Net</a:t>
            </a:r>
            <a:r>
              <a:rPr lang="pt-BR" dirty="0"/>
              <a:t>: </a:t>
            </a:r>
            <a:r>
              <a:rPr lang="pt-BR" i="1" dirty="0" err="1"/>
              <a:t>Skip</a:t>
            </a:r>
            <a:r>
              <a:rPr lang="pt-BR" i="1" dirty="0"/>
              <a:t> Connections</a:t>
            </a:r>
            <a:endParaRPr lang="pt-BR" dirty="0"/>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305659" y="1825624"/>
            <a:ext cx="5778188" cy="5032375"/>
          </a:xfrm>
        </p:spPr>
        <p:txBody>
          <a:bodyPr>
            <a:normAutofit/>
          </a:bodyPr>
          <a:lstStyle/>
          <a:p>
            <a:r>
              <a:rPr lang="pt-BR" dirty="0"/>
              <a:t>Cada nível do decodificador </a:t>
            </a:r>
            <a:r>
              <a:rPr lang="pt-BR" b="1" i="1" dirty="0">
                <a:solidFill>
                  <a:srgbClr val="7030A0"/>
                </a:solidFill>
              </a:rPr>
              <a:t>concatena</a:t>
            </a:r>
            <a:r>
              <a:rPr lang="pt-BR" dirty="0"/>
              <a:t> os </a:t>
            </a:r>
            <a:r>
              <a:rPr lang="pt-BR" b="1" i="1" dirty="0">
                <a:solidFill>
                  <a:schemeClr val="accent2"/>
                </a:solidFill>
              </a:rPr>
              <a:t>mapas de características locais</a:t>
            </a:r>
            <a:r>
              <a:rPr lang="pt-BR" dirty="0"/>
              <a:t> com </a:t>
            </a:r>
            <a:r>
              <a:rPr lang="pt-BR" b="1" i="1" dirty="0">
                <a:solidFill>
                  <a:schemeClr val="accent2"/>
                </a:solidFill>
              </a:rPr>
              <a:t>características de maior resolução </a:t>
            </a:r>
            <a:r>
              <a:rPr lang="pt-BR" dirty="0"/>
              <a:t>vindas do codificador através das </a:t>
            </a:r>
            <a:r>
              <a:rPr lang="pt-BR" b="1" i="1" dirty="0" err="1"/>
              <a:t>skip</a:t>
            </a:r>
            <a:r>
              <a:rPr lang="pt-BR" b="1" i="1" dirty="0"/>
              <a:t> connections</a:t>
            </a:r>
            <a:r>
              <a:rPr lang="pt-BR" dirty="0"/>
              <a:t>.</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100935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838200" y="1825625"/>
            <a:ext cx="11179629" cy="4351338"/>
          </a:xfrm>
        </p:spPr>
        <p:txBody>
          <a:bodyPr/>
          <a:lstStyle/>
          <a:p>
            <a:r>
              <a:rPr lang="pt-BR" b="0" i="0" dirty="0">
                <a:solidFill>
                  <a:srgbClr val="0D0D0D"/>
                </a:solidFill>
                <a:effectLst/>
                <a:latin typeface="Söhne"/>
              </a:rPr>
              <a:t>Nesse contexto, a </a:t>
            </a:r>
            <a:r>
              <a:rPr lang="pt-BR" b="1" i="1" dirty="0">
                <a:solidFill>
                  <a:srgbClr val="FF0000"/>
                </a:solidFill>
                <a:effectLst/>
                <a:latin typeface="Söhne"/>
              </a:rPr>
              <a:t>difusão transforma passo a passo</a:t>
            </a:r>
            <a:r>
              <a:rPr lang="pt-BR" b="0" i="0" dirty="0">
                <a:solidFill>
                  <a:srgbClr val="0D0D0D"/>
                </a:solidFill>
                <a:effectLst/>
                <a:latin typeface="Söhne"/>
              </a:rPr>
              <a:t> (i.e., iterativamente) </a:t>
            </a:r>
            <a:r>
              <a:rPr lang="pt-BR" b="1" i="1" dirty="0">
                <a:solidFill>
                  <a:srgbClr val="FF0000"/>
                </a:solidFill>
                <a:effectLst/>
                <a:latin typeface="Söhne"/>
              </a:rPr>
              <a:t>um sinal estruturado</a:t>
            </a:r>
            <a:r>
              <a:rPr lang="pt-BR" b="0" i="0" dirty="0">
                <a:solidFill>
                  <a:srgbClr val="0D0D0D"/>
                </a:solidFill>
                <a:effectLst/>
                <a:latin typeface="Söhne"/>
              </a:rPr>
              <a:t> (e.g., uma imagem) </a:t>
            </a:r>
            <a:r>
              <a:rPr lang="pt-BR" b="1" i="1" dirty="0">
                <a:solidFill>
                  <a:srgbClr val="FF0000"/>
                </a:solidFill>
                <a:effectLst/>
                <a:latin typeface="Söhne"/>
              </a:rPr>
              <a:t>em ruído</a:t>
            </a:r>
            <a:r>
              <a:rPr lang="pt-BR" b="0" i="0" dirty="0">
                <a:solidFill>
                  <a:srgbClr val="0D0D0D"/>
                </a:solidFill>
                <a:effectLst/>
                <a:latin typeface="Söhne"/>
              </a:rPr>
              <a:t>. </a:t>
            </a:r>
          </a:p>
          <a:p>
            <a:r>
              <a:rPr lang="pt-BR" b="0" i="0" dirty="0">
                <a:solidFill>
                  <a:srgbClr val="0D0D0D"/>
                </a:solidFill>
                <a:effectLst/>
                <a:latin typeface="Söhne"/>
              </a:rPr>
              <a:t>Ao simular a difusão, geramos imagens ruidosas a partir das imagens de treinamento e, assim, podemos </a:t>
            </a:r>
            <a:r>
              <a:rPr lang="pt-BR" b="1" i="1" dirty="0">
                <a:solidFill>
                  <a:srgbClr val="7030A0"/>
                </a:solidFill>
                <a:effectLst/>
                <a:latin typeface="Söhne"/>
              </a:rPr>
              <a:t>treinar uma rede neural para remover o ruído</a:t>
            </a:r>
            <a:r>
              <a:rPr lang="pt-BR" b="0" i="0" dirty="0">
                <a:solidFill>
                  <a:srgbClr val="0D0D0D"/>
                </a:solidFill>
                <a:effectLst/>
                <a:latin typeface="Söhne"/>
              </a:rPr>
              <a:t> delas.</a:t>
            </a:r>
            <a:endParaRPr lang="pt-BR" dirty="0"/>
          </a:p>
        </p:txBody>
      </p:sp>
      <p:pic>
        <p:nvPicPr>
          <p:cNvPr id="7172" name="Picture 4">
            <a:extLst>
              <a:ext uri="{FF2B5EF4-FFF2-40B4-BE49-F238E27FC236}">
                <a16:creationId xmlns:a16="http://schemas.microsoft.com/office/drawing/2014/main" id="{7D9F05E5-3108-228D-9BC8-0FB0988AE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21746" r="1416" b="26191"/>
          <a:stretch/>
        </p:blipFill>
        <p:spPr bwMode="auto">
          <a:xfrm>
            <a:off x="2441121" y="4273098"/>
            <a:ext cx="7309757" cy="222825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3D5EF6A-1D45-122F-1040-35DB47FA88F3}"/>
              </a:ext>
            </a:extLst>
          </p:cNvPr>
          <p:cNvSpPr txBox="1"/>
          <p:nvPr/>
        </p:nvSpPr>
        <p:spPr>
          <a:xfrm>
            <a:off x="2441121" y="6488668"/>
            <a:ext cx="7309757" cy="369332"/>
          </a:xfrm>
          <a:prstGeom prst="rect">
            <a:avLst/>
          </a:prstGeom>
          <a:noFill/>
        </p:spPr>
        <p:txBody>
          <a:bodyPr wrap="square" rtlCol="0">
            <a:spAutoFit/>
          </a:bodyPr>
          <a:lstStyle/>
          <a:p>
            <a:pPr algn="ctr"/>
            <a:r>
              <a:rPr lang="pt-BR" dirty="0" err="1"/>
              <a:t>Generative</a:t>
            </a:r>
            <a:r>
              <a:rPr lang="pt-BR" dirty="0"/>
              <a:t> Reverse </a:t>
            </a:r>
            <a:r>
              <a:rPr lang="pt-BR" dirty="0" err="1"/>
              <a:t>Denoising</a:t>
            </a:r>
            <a:r>
              <a:rPr lang="pt-BR" dirty="0"/>
              <a:t> </a:t>
            </a:r>
            <a:r>
              <a:rPr lang="pt-BR" dirty="0" err="1"/>
              <a:t>Process</a:t>
            </a:r>
            <a:endParaRPr lang="pt-BR" dirty="0"/>
          </a:p>
        </p:txBody>
      </p:sp>
      <p:sp>
        <p:nvSpPr>
          <p:cNvPr id="5" name="CaixaDeTexto 4">
            <a:extLst>
              <a:ext uri="{FF2B5EF4-FFF2-40B4-BE49-F238E27FC236}">
                <a16:creationId xmlns:a16="http://schemas.microsoft.com/office/drawing/2014/main" id="{2F2D22CA-D84D-4FF8-19CB-FC5DE9B6183E}"/>
              </a:ext>
            </a:extLst>
          </p:cNvPr>
          <p:cNvSpPr txBox="1"/>
          <p:nvPr/>
        </p:nvSpPr>
        <p:spPr>
          <a:xfrm>
            <a:off x="2441120" y="4001294"/>
            <a:ext cx="7309757" cy="369332"/>
          </a:xfrm>
          <a:prstGeom prst="rect">
            <a:avLst/>
          </a:prstGeom>
          <a:noFill/>
        </p:spPr>
        <p:txBody>
          <a:bodyPr wrap="square" rtlCol="0">
            <a:spAutoFit/>
          </a:bodyPr>
          <a:lstStyle/>
          <a:p>
            <a:pPr algn="ctr"/>
            <a:r>
              <a:rPr lang="pt-BR" dirty="0" err="1"/>
              <a:t>Forward</a:t>
            </a:r>
            <a:r>
              <a:rPr lang="pt-BR" dirty="0"/>
              <a:t> Diffusion </a:t>
            </a:r>
            <a:r>
              <a:rPr lang="pt-BR" dirty="0" err="1"/>
              <a:t>Process</a:t>
            </a:r>
            <a:endParaRPr lang="pt-BR" dirty="0"/>
          </a:p>
        </p:txBody>
      </p:sp>
    </p:spTree>
    <p:extLst>
      <p:ext uri="{BB962C8B-B14F-4D97-AF65-F5344CB8AC3E}">
        <p14:creationId xmlns:p14="http://schemas.microsoft.com/office/powerpoint/2010/main" val="349412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Até o momento, vimos que a </a:t>
            </a:r>
            <a:r>
              <a:rPr lang="pt-BR" dirty="0" err="1"/>
              <a:t>U-Net</a:t>
            </a:r>
            <a:r>
              <a:rPr lang="pt-BR" dirty="0"/>
              <a:t> recebe um </a:t>
            </a:r>
            <a:r>
              <a:rPr lang="pt-BR" b="1" i="1" dirty="0"/>
              <a:t>tensor</a:t>
            </a:r>
            <a:r>
              <a:rPr lang="pt-BR" dirty="0"/>
              <a:t> com determinadas dimensões de entrada e gera um </a:t>
            </a:r>
            <a:r>
              <a:rPr lang="pt-BR" b="1" i="1" dirty="0"/>
              <a:t>tensor</a:t>
            </a:r>
            <a:r>
              <a:rPr lang="pt-BR" dirty="0"/>
              <a:t> com as mesmas dimensões em sua saída.</a:t>
            </a:r>
          </a:p>
        </p:txBody>
      </p:sp>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8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F2D2D-A19F-1A7F-0A40-D2308ECCAA52}"/>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FD474E2-42CA-B574-EFBF-9081441B8E6A}"/>
                  </a:ext>
                </a:extLst>
              </p:cNvPr>
              <p:cNvSpPr>
                <a:spLocks noGrp="1"/>
              </p:cNvSpPr>
              <p:nvPr>
                <p:ph idx="1"/>
              </p:nvPr>
            </p:nvSpPr>
            <p:spPr>
              <a:xfrm>
                <a:off x="5948412" y="1825624"/>
                <a:ext cx="6115767" cy="5032375"/>
              </a:xfrm>
            </p:spPr>
            <p:txBody>
              <a:bodyPr>
                <a:normAutofit/>
              </a:bodyPr>
              <a:lstStyle/>
              <a:p>
                <a:r>
                  <a:rPr lang="pt-BR" dirty="0"/>
                  <a:t>Ou seja, ela recebe uma imagem e gera um tensor com a predição do ruído adicionado àquela imagem.</a:t>
                </a:r>
              </a:p>
              <a:p>
                <a:r>
                  <a:rPr lang="pt-BR" dirty="0"/>
                  <a:t>Porém, lembrem-se que a rede deve receber também como entrada o passo, </a:t>
                </a:r>
                <a14:m>
                  <m:oMath xmlns:m="http://schemas.openxmlformats.org/officeDocument/2006/math">
                    <m:r>
                      <a:rPr lang="pt-BR" b="0" i="1" smtClean="0">
                        <a:latin typeface="Cambria Math" panose="02040503050406030204" pitchFamily="18" charset="0"/>
                      </a:rPr>
                      <m:t>𝑡</m:t>
                    </m:r>
                  </m:oMath>
                </a14:m>
                <a:r>
                  <a:rPr lang="pt-BR" dirty="0"/>
                  <a:t> (i.e., o nível de ruído)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𝜃</m:t>
                          </m:r>
                        </m:sub>
                      </m:sSub>
                      <m:d>
                        <m:dPr>
                          <m:ctrlPr>
                            <a:rPr lang="pt-BR" i="1">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rPr>
                            <m:t>𝑡</m:t>
                          </m:r>
                        </m:e>
                      </m:d>
                      <m:r>
                        <a:rPr lang="pt-BR" b="0" i="0" smtClean="0">
                          <a:latin typeface="Cambria Math" panose="02040503050406030204" pitchFamily="18" charset="0"/>
                        </a:rPr>
                        <m:t>.</m:t>
                      </m:r>
                    </m:oMath>
                  </m:oMathPara>
                </a14:m>
                <a:endParaRPr lang="pt-BR" b="0" dirty="0"/>
              </a:p>
            </p:txBody>
          </p:sp>
        </mc:Choice>
        <mc:Fallback xmlns="">
          <p:sp>
            <p:nvSpPr>
              <p:cNvPr id="3" name="Espaço Reservado para Conteúdo 2">
                <a:extLst>
                  <a:ext uri="{FF2B5EF4-FFF2-40B4-BE49-F238E27FC236}">
                    <a16:creationId xmlns:a16="http://schemas.microsoft.com/office/drawing/2014/main" id="{BFD474E2-42CA-B574-EFBF-9081441B8E6A}"/>
                  </a:ext>
                </a:extLst>
              </p:cNvPr>
              <p:cNvSpPr>
                <a:spLocks noGrp="1" noRot="1" noChangeAspect="1" noMove="1" noResize="1" noEditPoints="1" noAdjustHandles="1" noChangeArrowheads="1" noChangeShapeType="1" noTextEdit="1"/>
              </p:cNvSpPr>
              <p:nvPr>
                <p:ph idx="1"/>
              </p:nvPr>
            </p:nvSpPr>
            <p:spPr>
              <a:xfrm>
                <a:off x="5948412" y="1825624"/>
                <a:ext cx="6115767" cy="5032375"/>
              </a:xfrm>
              <a:blipFill>
                <a:blip r:embed="rId2"/>
                <a:stretch>
                  <a:fillRect l="-1795" t="-1937" r="-2792"/>
                </a:stretch>
              </a:blipFill>
            </p:spPr>
            <p:txBody>
              <a:bodyPr/>
              <a:lstStyle/>
              <a:p>
                <a:r>
                  <a:rPr lang="pt-BR">
                    <a:noFill/>
                  </a:rPr>
                  <a:t> </a:t>
                </a:r>
              </a:p>
            </p:txBody>
          </p:sp>
        </mc:Fallback>
      </mc:AlternateContent>
      <p:pic>
        <p:nvPicPr>
          <p:cNvPr id="4" name="Picture 2" descr="U-Net: Convolutional Networks for Biomedical Image Segmentation">
            <a:extLst>
              <a:ext uri="{FF2B5EF4-FFF2-40B4-BE49-F238E27FC236}">
                <a16:creationId xmlns:a16="http://schemas.microsoft.com/office/drawing/2014/main" id="{4CB386DE-D7A6-027F-A95E-D7B9B327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0A0D-1A87-B975-950E-BF6AE7477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D50C2-501E-48F7-F0BD-B3ADBC6E79FB}"/>
              </a:ext>
            </a:extLst>
          </p:cNvPr>
          <p:cNvSpPr>
            <a:spLocks noGrp="1"/>
          </p:cNvSpPr>
          <p:nvPr>
            <p:ph type="title"/>
          </p:nvPr>
        </p:nvSpPr>
        <p:spPr/>
        <p:txBody>
          <a:bodyPr/>
          <a:lstStyle/>
          <a:p>
            <a:r>
              <a:rPr lang="pt-BR" dirty="0" err="1"/>
              <a:t>U-Net</a:t>
            </a:r>
            <a:r>
              <a:rPr lang="pt-BR" dirty="0"/>
              <a:t>: Informação temporal</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B50CE1D-2FDD-0216-2E12-54673D873B21}"/>
                  </a:ext>
                </a:extLst>
              </p:cNvPr>
              <p:cNvSpPr>
                <a:spLocks noGrp="1"/>
              </p:cNvSpPr>
              <p:nvPr>
                <p:ph idx="1"/>
              </p:nvPr>
            </p:nvSpPr>
            <p:spPr>
              <a:xfrm>
                <a:off x="5813658" y="1825624"/>
                <a:ext cx="6250521" cy="5032375"/>
              </a:xfrm>
            </p:spPr>
            <p:txBody>
              <a:bodyPr>
                <a:normAutofit/>
              </a:bodyPr>
              <a:lstStyle/>
              <a:p>
                <a:r>
                  <a:rPr lang="pt-BR" dirty="0"/>
                  <a:t>A </a:t>
                </a:r>
                <a:r>
                  <a:rPr lang="pt-BR" dirty="0" err="1"/>
                  <a:t>U-Net</a:t>
                </a:r>
                <a:r>
                  <a:rPr lang="pt-BR" dirty="0"/>
                  <a:t> não sabe qual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 </m:t>
                    </m:r>
                  </m:oMath>
                </a14:m>
                <a:r>
                  <a:rPr lang="pt-BR" dirty="0"/>
                  <a:t>estamos decodificando.</a:t>
                </a:r>
              </a:p>
              <a:p>
                <a:r>
                  <a:rPr lang="pt-BR" dirty="0"/>
                  <a:t>Essa informação é crítica para o que modelo prediga com precisão o ruído em um determinado intervalo de tempo, </a:t>
                </a:r>
                <a14:m>
                  <m:oMath xmlns:m="http://schemas.openxmlformats.org/officeDocument/2006/math">
                    <m:r>
                      <a:rPr lang="pt-BR" b="0" i="1" smtClean="0">
                        <a:latin typeface="Cambria Math" panose="02040503050406030204" pitchFamily="18" charset="0"/>
                      </a:rPr>
                      <m:t>𝑡</m:t>
                    </m:r>
                  </m:oMath>
                </a14:m>
                <a:r>
                  <a:rPr lang="pt-BR" dirty="0"/>
                  <a:t>.</a:t>
                </a:r>
              </a:p>
              <a:p>
                <a:r>
                  <a:rPr lang="pt-BR" dirty="0"/>
                  <a:t>Portanto, é necessário se modificar a arquitetura da </a:t>
                </a:r>
                <a:r>
                  <a:rPr lang="pt-BR" b="1" i="1" dirty="0" err="1">
                    <a:solidFill>
                      <a:srgbClr val="00B050"/>
                    </a:solidFill>
                  </a:rPr>
                  <a:t>U-Net</a:t>
                </a:r>
                <a:r>
                  <a:rPr lang="pt-BR" b="1" i="1" dirty="0">
                    <a:solidFill>
                      <a:srgbClr val="00B050"/>
                    </a:solidFill>
                  </a:rPr>
                  <a:t> para que ela receba a informação temporal</a:t>
                </a:r>
                <a:r>
                  <a:rPr lang="pt-BR" dirty="0"/>
                  <a:t>.</a:t>
                </a:r>
              </a:p>
            </p:txBody>
          </p:sp>
        </mc:Choice>
        <mc:Fallback xmlns="">
          <p:sp>
            <p:nvSpPr>
              <p:cNvPr id="3" name="Espaço Reservado para Conteúdo 2">
                <a:extLst>
                  <a:ext uri="{FF2B5EF4-FFF2-40B4-BE49-F238E27FC236}">
                    <a16:creationId xmlns:a16="http://schemas.microsoft.com/office/drawing/2014/main" id="{AB50CE1D-2FDD-0216-2E12-54673D873B21}"/>
                  </a:ext>
                </a:extLst>
              </p:cNvPr>
              <p:cNvSpPr>
                <a:spLocks noGrp="1" noRot="1" noChangeAspect="1" noMove="1" noResize="1" noEditPoints="1" noAdjustHandles="1" noChangeArrowheads="1" noChangeShapeType="1" noTextEdit="1"/>
              </p:cNvSpPr>
              <p:nvPr>
                <p:ph idx="1"/>
              </p:nvPr>
            </p:nvSpPr>
            <p:spPr>
              <a:xfrm>
                <a:off x="5813658" y="1825624"/>
                <a:ext cx="6250521" cy="5032375"/>
              </a:xfrm>
              <a:blipFill>
                <a:blip r:embed="rId2"/>
                <a:stretch>
                  <a:fillRect l="-1756" t="-1937"/>
                </a:stretch>
              </a:blipFill>
            </p:spPr>
            <p:txBody>
              <a:bodyPr/>
              <a:lstStyle/>
              <a:p>
                <a:r>
                  <a:rPr lang="pt-BR">
                    <a:noFill/>
                  </a:rPr>
                  <a:t> </a:t>
                </a:r>
              </a:p>
            </p:txBody>
          </p:sp>
        </mc:Fallback>
      </mc:AlternateContent>
      <p:pic>
        <p:nvPicPr>
          <p:cNvPr id="1026" name="Picture 2" descr="Exploring Diffusion Models with JAX | Kaggle">
            <a:extLst>
              <a:ext uri="{FF2B5EF4-FFF2-40B4-BE49-F238E27FC236}">
                <a16:creationId xmlns:a16="http://schemas.microsoft.com/office/drawing/2014/main" id="{8F20BFA5-EE93-B03E-9705-D2E1A1EF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0790"/>
            <a:ext cx="4680961" cy="192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CA266-567C-B2D7-4A17-A8C07D47CFC7}"/>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2EDC0C2-822E-4D3F-CCAF-03FDB07D8FD1}"/>
                  </a:ext>
                </a:extLst>
              </p:cNvPr>
              <p:cNvSpPr>
                <a:spLocks noGrp="1"/>
              </p:cNvSpPr>
              <p:nvPr>
                <p:ph idx="1"/>
              </p:nvPr>
            </p:nvSpPr>
            <p:spPr>
              <a:xfrm>
                <a:off x="838199" y="1825625"/>
                <a:ext cx="11029335" cy="1792646"/>
              </a:xfrm>
            </p:spPr>
            <p:txBody>
              <a:bodyPr>
                <a:normAutofit/>
              </a:bodyPr>
              <a:lstStyle/>
              <a:p>
                <a:r>
                  <a:rPr lang="pt-BR" dirty="0"/>
                  <a:t>Em geral, o passo de tempo </a:t>
                </a:r>
                <a14:m>
                  <m:oMath xmlns:m="http://schemas.openxmlformats.org/officeDocument/2006/math">
                    <m:r>
                      <a:rPr lang="pt-BR" b="0" i="1" smtClean="0">
                        <a:latin typeface="Cambria Math" panose="02040503050406030204" pitchFamily="18" charset="0"/>
                      </a:rPr>
                      <m:t>𝑡</m:t>
                    </m:r>
                  </m:oMath>
                </a14:m>
                <a:r>
                  <a:rPr lang="pt-BR" dirty="0"/>
                  <a:t> é </a:t>
                </a:r>
                <a:r>
                  <a:rPr lang="pt-BR" b="1" i="1" dirty="0">
                    <a:solidFill>
                      <a:srgbClr val="7030A0"/>
                    </a:solidFill>
                  </a:rPr>
                  <a:t>adicionado</a:t>
                </a:r>
                <a:r>
                  <a:rPr lang="pt-BR" dirty="0"/>
                  <a:t> como entrada através de </a:t>
                </a:r>
                <a:r>
                  <a:rPr lang="pt-BR" b="1" i="1" dirty="0" err="1"/>
                  <a:t>positional</a:t>
                </a:r>
                <a:r>
                  <a:rPr lang="pt-BR" b="1" i="1" dirty="0"/>
                  <a:t> </a:t>
                </a:r>
                <a:r>
                  <a:rPr lang="pt-BR" b="1" i="1" dirty="0" err="1"/>
                  <a:t>embeddings</a:t>
                </a:r>
                <a:r>
                  <a:rPr lang="pt-BR" dirty="0"/>
                  <a:t> a cada bloco de </a:t>
                </a:r>
                <a:r>
                  <a:rPr lang="pt-BR" b="1" i="1" dirty="0" err="1"/>
                  <a:t>down</a:t>
                </a:r>
                <a:r>
                  <a:rPr lang="pt-BR" dirty="0"/>
                  <a:t> e </a:t>
                </a:r>
                <a:r>
                  <a:rPr lang="pt-BR" b="1" i="1" dirty="0" err="1"/>
                  <a:t>upsampling</a:t>
                </a:r>
                <a:r>
                  <a:rPr lang="pt-BR" dirty="0"/>
                  <a:t>.</a:t>
                </a:r>
              </a:p>
              <a:p>
                <a:r>
                  <a:rPr lang="pt-BR" dirty="0"/>
                  <a:t>Isso faz com que a rede neural “</a:t>
                </a:r>
                <a:r>
                  <a:rPr lang="pt-BR" b="1" i="1" dirty="0">
                    <a:solidFill>
                      <a:schemeClr val="accent2"/>
                    </a:solidFill>
                  </a:rPr>
                  <a:t>saiba</a:t>
                </a:r>
                <a:r>
                  <a:rPr lang="pt-BR" dirty="0"/>
                  <a:t>” em qual </a:t>
                </a:r>
                <a:r>
                  <a:rPr lang="pt-BR" b="1" i="1" dirty="0">
                    <a:solidFill>
                      <a:schemeClr val="accent2"/>
                    </a:solidFill>
                  </a:rPr>
                  <a:t>intervalo de tempo ela está operando e consiga predizer o ruído</a:t>
                </a:r>
                <a:r>
                  <a:rPr lang="pt-BR" dirty="0"/>
                  <a:t>.</a:t>
                </a:r>
              </a:p>
            </p:txBody>
          </p:sp>
        </mc:Choice>
        <mc:Fallback xmlns="">
          <p:sp>
            <p:nvSpPr>
              <p:cNvPr id="3" name="Espaço Reservado para Conteúdo 2">
                <a:extLst>
                  <a:ext uri="{FF2B5EF4-FFF2-40B4-BE49-F238E27FC236}">
                    <a16:creationId xmlns:a16="http://schemas.microsoft.com/office/drawing/2014/main" id="{B2EDC0C2-822E-4D3F-CCAF-03FDB07D8FD1}"/>
                  </a:ext>
                </a:extLst>
              </p:cNvPr>
              <p:cNvSpPr>
                <a:spLocks noGrp="1" noRot="1" noChangeAspect="1" noMove="1" noResize="1" noEditPoints="1" noAdjustHandles="1" noChangeArrowheads="1" noChangeShapeType="1" noTextEdit="1"/>
              </p:cNvSpPr>
              <p:nvPr>
                <p:ph idx="1"/>
              </p:nvPr>
            </p:nvSpPr>
            <p:spPr>
              <a:xfrm>
                <a:off x="838199" y="1825625"/>
                <a:ext cx="11029335" cy="1792646"/>
              </a:xfrm>
              <a:blipFill>
                <a:blip r:embed="rId2"/>
                <a:stretch>
                  <a:fillRect l="-939" t="-5424" b="-7119"/>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66E45189-93A3-540C-DEA9-D8A84A7F7370}"/>
              </a:ext>
            </a:extLst>
          </p:cNvPr>
          <p:cNvPicPr>
            <a:picLocks noChangeAspect="1"/>
          </p:cNvPicPr>
          <p:nvPr/>
        </p:nvPicPr>
        <p:blipFill>
          <a:blip r:embed="rId3"/>
          <a:stretch>
            <a:fillRect/>
          </a:stretch>
        </p:blipFill>
        <p:spPr>
          <a:xfrm>
            <a:off x="1304925" y="3706813"/>
            <a:ext cx="9582150" cy="3114675"/>
          </a:xfrm>
          <a:prstGeom prst="rect">
            <a:avLst/>
          </a:prstGeom>
        </p:spPr>
      </p:pic>
    </p:spTree>
    <p:extLst>
      <p:ext uri="{BB962C8B-B14F-4D97-AF65-F5344CB8AC3E}">
        <p14:creationId xmlns:p14="http://schemas.microsoft.com/office/powerpoint/2010/main" val="301274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C51-5735-C288-2A2A-19B5005D7A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423007-8A53-E3B6-7E04-AABC85CFBE6B}"/>
              </a:ext>
            </a:extLst>
          </p:cNvPr>
          <p:cNvSpPr>
            <a:spLocks noGrp="1"/>
          </p:cNvSpPr>
          <p:nvPr>
            <p:ph type="title"/>
          </p:nvPr>
        </p:nvSpPr>
        <p:spPr/>
        <p:txBody>
          <a:bodyPr/>
          <a:lstStyle/>
          <a:p>
            <a:r>
              <a:rPr lang="pt-BR" i="1" dirty="0" err="1"/>
              <a:t>Positional</a:t>
            </a:r>
            <a:r>
              <a:rPr lang="pt-BR" i="1" dirty="0"/>
              <a:t> </a:t>
            </a:r>
            <a:r>
              <a:rPr lang="pt-BR" i="1" dirty="0" err="1"/>
              <a:t>embeddings</a:t>
            </a:r>
            <a:endParaRPr lang="pt-BR" i="1" dirty="0"/>
          </a:p>
        </p:txBody>
      </p:sp>
      <p:sp>
        <p:nvSpPr>
          <p:cNvPr id="3" name="Espaço Reservado para Conteúdo 2">
            <a:extLst>
              <a:ext uri="{FF2B5EF4-FFF2-40B4-BE49-F238E27FC236}">
                <a16:creationId xmlns:a16="http://schemas.microsoft.com/office/drawing/2014/main" id="{74A8A21F-A437-7637-34DB-1FFE5F7F03E0}"/>
              </a:ext>
            </a:extLst>
          </p:cNvPr>
          <p:cNvSpPr>
            <a:spLocks noGrp="1"/>
          </p:cNvSpPr>
          <p:nvPr>
            <p:ph idx="1"/>
          </p:nvPr>
        </p:nvSpPr>
        <p:spPr>
          <a:xfrm>
            <a:off x="838199" y="1825624"/>
            <a:ext cx="11029335" cy="1969135"/>
          </a:xfrm>
        </p:spPr>
        <p:txBody>
          <a:bodyPr>
            <a:normAutofit/>
          </a:bodyPr>
          <a:lstStyle/>
          <a:p>
            <a:r>
              <a:rPr lang="pt-BR" dirty="0"/>
              <a:t>Em geral, os </a:t>
            </a:r>
            <a:r>
              <a:rPr lang="pt-BR" b="1" i="1" dirty="0" err="1"/>
              <a:t>positional</a:t>
            </a:r>
            <a:r>
              <a:rPr lang="pt-BR" b="1" i="1" dirty="0"/>
              <a:t> </a:t>
            </a:r>
            <a:r>
              <a:rPr lang="pt-BR" b="1" i="1" dirty="0" err="1"/>
              <a:t>embeddings</a:t>
            </a:r>
            <a:r>
              <a:rPr lang="pt-BR" dirty="0"/>
              <a:t> são criados usando-se </a:t>
            </a:r>
            <a:r>
              <a:rPr lang="pt-BR" b="1" i="1" dirty="0">
                <a:solidFill>
                  <a:srgbClr val="7030A0"/>
                </a:solidFill>
              </a:rPr>
              <a:t>camadas densas </a:t>
            </a:r>
            <a:r>
              <a:rPr lang="pt-BR" dirty="0"/>
              <a:t>(i.e., totalmente conectadas) e têm suas saídas </a:t>
            </a:r>
            <a:r>
              <a:rPr lang="pt-BR" b="1" i="1" dirty="0">
                <a:solidFill>
                  <a:schemeClr val="accent2"/>
                </a:solidFill>
              </a:rPr>
              <a:t>somadas</a:t>
            </a:r>
            <a:r>
              <a:rPr lang="pt-BR" dirty="0"/>
              <a:t> às entradas das camadas de </a:t>
            </a:r>
            <a:r>
              <a:rPr lang="pt-BR" b="1" i="1" dirty="0" err="1"/>
              <a:t>down</a:t>
            </a:r>
            <a:r>
              <a:rPr lang="pt-BR" dirty="0"/>
              <a:t> e </a:t>
            </a:r>
            <a:r>
              <a:rPr lang="pt-BR" b="1" i="1" dirty="0" err="1"/>
              <a:t>upsampling</a:t>
            </a:r>
            <a:r>
              <a:rPr lang="pt-BR" dirty="0"/>
              <a:t>.</a:t>
            </a:r>
          </a:p>
        </p:txBody>
      </p:sp>
      <p:pic>
        <p:nvPicPr>
          <p:cNvPr id="5" name="Imagem 4">
            <a:extLst>
              <a:ext uri="{FF2B5EF4-FFF2-40B4-BE49-F238E27FC236}">
                <a16:creationId xmlns:a16="http://schemas.microsoft.com/office/drawing/2014/main" id="{50831C4B-B0EB-3C3D-89BE-3E3CB8CF02CD}"/>
              </a:ext>
            </a:extLst>
          </p:cNvPr>
          <p:cNvPicPr>
            <a:picLocks noChangeAspect="1"/>
          </p:cNvPicPr>
          <p:nvPr/>
        </p:nvPicPr>
        <p:blipFill>
          <a:blip r:embed="rId2"/>
          <a:stretch>
            <a:fillRect/>
          </a:stretch>
        </p:blipFill>
        <p:spPr>
          <a:xfrm>
            <a:off x="1304925" y="3514789"/>
            <a:ext cx="9582150" cy="3114675"/>
          </a:xfrm>
          <a:prstGeom prst="rect">
            <a:avLst/>
          </a:prstGeom>
        </p:spPr>
      </p:pic>
    </p:spTree>
    <p:extLst>
      <p:ext uri="{BB962C8B-B14F-4D97-AF65-F5344CB8AC3E}">
        <p14:creationId xmlns:p14="http://schemas.microsoft.com/office/powerpoint/2010/main" val="1402171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838199" y="1825624"/>
            <a:ext cx="11088329" cy="5032375"/>
          </a:xfrm>
        </p:spPr>
        <p:txBody>
          <a:bodyPr>
            <a:normAutofit/>
          </a:bodyPr>
          <a:lstStyle/>
          <a:p>
            <a:r>
              <a:rPr lang="pt-BR" dirty="0"/>
              <a:t>O </a:t>
            </a:r>
            <a:r>
              <a:rPr lang="pt-BR" b="1" i="1" dirty="0">
                <a:solidFill>
                  <a:srgbClr val="00B050"/>
                </a:solidFill>
              </a:rPr>
              <a:t>treinamento</a:t>
            </a:r>
            <a:r>
              <a:rPr lang="pt-BR" dirty="0"/>
              <a:t> de modelos de difusão é geralmente </a:t>
            </a:r>
            <a:r>
              <a:rPr lang="pt-BR" b="1" i="1" dirty="0">
                <a:solidFill>
                  <a:srgbClr val="00B050"/>
                </a:solidFill>
              </a:rPr>
              <a:t>mais estável</a:t>
            </a:r>
            <a:r>
              <a:rPr lang="pt-BR" dirty="0"/>
              <a:t> do que os de Redes Adversariais Generativas (</a:t>
            </a:r>
            <a:r>
              <a:rPr lang="pt-BR" dirty="0" err="1"/>
              <a:t>GANs</a:t>
            </a:r>
            <a:r>
              <a:rPr lang="pt-BR" dirty="0"/>
              <a:t>), que são notoriamente difíceis de treinar.</a:t>
            </a:r>
          </a:p>
          <a:p>
            <a:r>
              <a:rPr lang="pt-BR" dirty="0"/>
              <a:t>Não sofrem com a </a:t>
            </a:r>
            <a:r>
              <a:rPr lang="pt-BR" b="1" i="1" dirty="0">
                <a:solidFill>
                  <a:srgbClr val="00B050"/>
                </a:solidFill>
              </a:rPr>
              <a:t>diversidade limitada de amostras</a:t>
            </a:r>
            <a:r>
              <a:rPr lang="pt-BR" dirty="0"/>
              <a:t> como as </a:t>
            </a:r>
            <a:r>
              <a:rPr lang="pt-BR" dirty="0" err="1"/>
              <a:t>GANs</a:t>
            </a:r>
            <a:r>
              <a:rPr lang="pt-BR" dirty="0"/>
              <a:t>.</a:t>
            </a:r>
          </a:p>
          <a:p>
            <a:pPr lvl="1">
              <a:buFont typeface="Wingdings" panose="05000000000000000000" pitchFamily="2" charset="2"/>
              <a:buChar char="§"/>
            </a:pPr>
            <a:r>
              <a:rPr lang="pt-BR" dirty="0" err="1"/>
              <a:t>GANs</a:t>
            </a:r>
            <a:r>
              <a:rPr lang="pt-BR" dirty="0"/>
              <a:t> podem sofrer colapso de modo, onde o gerador produz amostras limitadas ou repetitivas.</a:t>
            </a:r>
          </a:p>
          <a:p>
            <a:r>
              <a:rPr lang="pt-BR" dirty="0"/>
              <a:t>Mostraram-se </a:t>
            </a:r>
            <a:r>
              <a:rPr lang="pt-BR" b="1" i="1" dirty="0">
                <a:solidFill>
                  <a:srgbClr val="00B050"/>
                </a:solidFill>
              </a:rPr>
              <a:t>mais robustos ao </a:t>
            </a:r>
            <a:r>
              <a:rPr lang="pt-BR" b="1" i="1" dirty="0" err="1">
                <a:solidFill>
                  <a:srgbClr val="00B050"/>
                </a:solidFill>
              </a:rPr>
              <a:t>overfitting</a:t>
            </a:r>
            <a:r>
              <a:rPr lang="pt-BR" dirty="0"/>
              <a:t> do que as </a:t>
            </a:r>
            <a:r>
              <a:rPr lang="pt-BR" dirty="0" err="1"/>
              <a:t>GANs</a:t>
            </a:r>
            <a:r>
              <a:rPr lang="pt-BR" dirty="0"/>
              <a:t>.</a:t>
            </a:r>
          </a:p>
          <a:p>
            <a:r>
              <a:rPr lang="pt-BR" dirty="0"/>
              <a:t>Na maioria dos casos, seu </a:t>
            </a:r>
            <a:r>
              <a:rPr lang="pt-BR" b="1" i="1" dirty="0">
                <a:solidFill>
                  <a:srgbClr val="00B050"/>
                </a:solidFill>
              </a:rPr>
              <a:t>desempenho é superior aos modelos generativos de última geração</a:t>
            </a:r>
            <a:r>
              <a:rPr lang="pt-BR" dirty="0"/>
              <a:t>, como </a:t>
            </a:r>
            <a:r>
              <a:rPr lang="pt-BR" dirty="0" err="1"/>
              <a:t>GANs</a:t>
            </a:r>
            <a:r>
              <a:rPr lang="pt-BR" dirty="0"/>
              <a:t> e </a:t>
            </a:r>
            <a:r>
              <a:rPr lang="pt-BR" dirty="0" err="1"/>
              <a:t>Autoencoders</a:t>
            </a:r>
            <a:r>
              <a:rPr lang="pt-BR" dirty="0"/>
              <a:t> Variacionais (</a:t>
            </a:r>
            <a:r>
              <a:rPr lang="pt-BR" dirty="0" err="1"/>
              <a:t>VAEs</a:t>
            </a:r>
            <a:r>
              <a:rPr lang="pt-BR" dirty="0"/>
              <a:t>).</a:t>
            </a:r>
          </a:p>
        </p:txBody>
      </p:sp>
    </p:spTree>
    <p:extLst>
      <p:ext uri="{BB962C8B-B14F-4D97-AF65-F5344CB8AC3E}">
        <p14:creationId xmlns:p14="http://schemas.microsoft.com/office/powerpoint/2010/main" val="25162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Desvantagens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199" y="1825624"/>
                <a:ext cx="11137491" cy="5032375"/>
              </a:xfrm>
            </p:spPr>
            <p:txBody>
              <a:bodyPr>
                <a:normAutofit/>
              </a:bodyPr>
              <a:lstStyle/>
              <a:p>
                <a:r>
                  <a:rPr lang="pt-BR" dirty="0"/>
                  <a:t>Por ter que replicar a cadeia de Markov completa (de </a:t>
                </a:r>
                <a14:m>
                  <m:oMath xmlns:m="http://schemas.openxmlformats.org/officeDocument/2006/math">
                    <m:r>
                      <a:rPr lang="pt-BR" b="0" i="1" smtClean="0">
                        <a:latin typeface="Cambria Math" panose="02040503050406030204" pitchFamily="18" charset="0"/>
                      </a:rPr>
                      <m:t>𝑇</m:t>
                    </m:r>
                  </m:oMath>
                </a14:m>
                <a:r>
                  <a:rPr lang="pt-BR" dirty="0"/>
                  <a:t> a 0), o algoritmo de amostragem proposto em [1] é </a:t>
                </a:r>
                <a:r>
                  <a:rPr lang="pt-BR" b="1" i="1" dirty="0">
                    <a:solidFill>
                      <a:srgbClr val="00B050"/>
                    </a:solidFill>
                  </a:rPr>
                  <a:t>lento na geração de novas amostras</a:t>
                </a:r>
                <a:r>
                  <a:rPr lang="pt-BR" dirty="0"/>
                  <a:t> em comparação com as </a:t>
                </a:r>
                <a:r>
                  <a:rPr lang="pt-BR" dirty="0" err="1"/>
                  <a:t>GANs</a:t>
                </a:r>
                <a:r>
                  <a:rPr lang="pt-BR" dirty="0"/>
                  <a:t>.</a:t>
                </a:r>
              </a:p>
              <a:p>
                <a:pPr lvl="1">
                  <a:buFont typeface="Wingdings" panose="05000000000000000000" pitchFamily="2" charset="2"/>
                  <a:buChar char="§"/>
                </a:pPr>
                <a:r>
                  <a:rPr lang="pt-BR" dirty="0"/>
                  <a:t>Existem algumas propostas para superar essa desvantagem, como a do trabalho “</a:t>
                </a:r>
                <a:r>
                  <a:rPr lang="en-US" b="0" i="0" dirty="0">
                    <a:effectLst/>
                  </a:rPr>
                  <a:t>Denoising Diffusion Implicit Models” [3], </a:t>
                </a:r>
                <a:r>
                  <a:rPr lang="en-US" b="0" i="0" dirty="0" err="1">
                    <a:effectLst/>
                  </a:rPr>
                  <a:t>onde</a:t>
                </a:r>
                <a:r>
                  <a:rPr lang="en-US" b="0" i="0" dirty="0">
                    <a:effectLst/>
                  </a:rPr>
                  <a:t> </a:t>
                </a:r>
                <a:r>
                  <a:rPr lang="pt-BR" b="0" i="0" dirty="0">
                    <a:effectLst/>
                  </a:rPr>
                  <a:t>os autores substituíram a cadeia de Markov por um processo não </a:t>
                </a:r>
                <a:r>
                  <a:rPr lang="pt-BR" b="0" i="0" dirty="0" err="1">
                    <a:effectLst/>
                  </a:rPr>
                  <a:t>Markoviano</a:t>
                </a:r>
                <a:r>
                  <a:rPr lang="pt-BR" b="0" i="0" dirty="0">
                    <a:effectLst/>
                  </a:rPr>
                  <a:t> para amostrar mais rapidamente.</a:t>
                </a:r>
                <a:endParaRPr lang="pt-BR" dirty="0"/>
              </a:p>
              <a:p>
                <a:r>
                  <a:rPr lang="pt-BR" dirty="0"/>
                  <a:t>São </a:t>
                </a:r>
                <a:r>
                  <a:rPr lang="pt-BR" b="1" i="1" dirty="0">
                    <a:solidFill>
                      <a:srgbClr val="00B050"/>
                    </a:solidFill>
                  </a:rPr>
                  <a:t>computacionalmente intensivos</a:t>
                </a:r>
                <a:r>
                  <a:rPr lang="pt-BR" dirty="0"/>
                  <a:t> e requerem tempos de treinamento mais longos em comparação com as </a:t>
                </a:r>
                <a:r>
                  <a:rPr lang="pt-BR" dirty="0" err="1"/>
                  <a:t>GANs</a:t>
                </a:r>
                <a:r>
                  <a:rPr lang="pt-BR" dirty="0"/>
                  <a:t>.</a:t>
                </a:r>
              </a:p>
              <a:p>
                <a:r>
                  <a:rPr lang="pt-BR" dirty="0"/>
                  <a:t>Possuem </a:t>
                </a:r>
                <a:r>
                  <a:rPr lang="pt-BR" b="1" i="1" dirty="0">
                    <a:solidFill>
                      <a:srgbClr val="00B050"/>
                    </a:solidFill>
                  </a:rPr>
                  <a:t>vários hiperparâmetros </a:t>
                </a:r>
                <a:r>
                  <a:rPr lang="pt-BR" dirty="0"/>
                  <a:t>que devem ser ajustados para se obter bons resultados.</a:t>
                </a:r>
              </a:p>
            </p:txBody>
          </p:sp>
        </mc:Choice>
        <mc:Fallback xmlns="">
          <p:sp>
            <p:nvSpPr>
              <p:cNvPr id="3" name="Espaço Reservado para Conteúdo 2">
                <a:extLst>
                  <a:ext uri="{FF2B5EF4-FFF2-40B4-BE49-F238E27FC236}">
                    <a16:creationId xmlns:a16="http://schemas.microsoft.com/office/drawing/2014/main" id="{62A55622-8E11-E5D7-8EAF-7AE2CCAA3321}"/>
                  </a:ext>
                </a:extLst>
              </p:cNvPr>
              <p:cNvSpPr>
                <a:spLocks noGrp="1" noRot="1" noChangeAspect="1" noMove="1" noResize="1" noEditPoints="1" noAdjustHandles="1" noChangeArrowheads="1" noChangeShapeType="1" noTextEdit="1"/>
              </p:cNvSpPr>
              <p:nvPr>
                <p:ph idx="1"/>
              </p:nvPr>
            </p:nvSpPr>
            <p:spPr>
              <a:xfrm>
                <a:off x="838199" y="1825624"/>
                <a:ext cx="11137491" cy="5032375"/>
              </a:xfrm>
              <a:blipFill>
                <a:blip r:embed="rId3"/>
                <a:stretch>
                  <a:fillRect l="-930" t="-1937" r="-1368"/>
                </a:stretch>
              </a:blipFill>
            </p:spPr>
            <p:txBody>
              <a:bodyPr/>
              <a:lstStyle/>
              <a:p>
                <a:r>
                  <a:rPr lang="pt-BR">
                    <a:noFill/>
                  </a:rPr>
                  <a:t> </a:t>
                </a:r>
              </a:p>
            </p:txBody>
          </p:sp>
        </mc:Fallback>
      </mc:AlternateContent>
    </p:spTree>
    <p:extLst>
      <p:ext uri="{BB962C8B-B14F-4D97-AF65-F5344CB8AC3E}">
        <p14:creationId xmlns:p14="http://schemas.microsoft.com/office/powerpoint/2010/main" val="152181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351338"/>
          </a:xfrm>
        </p:spPr>
        <p:txBody>
          <a:bodyPr/>
          <a:lstStyle/>
          <a:p>
            <a:r>
              <a:rPr lang="pt-BR" dirty="0"/>
              <a:t>Geração de vídeos a partir de </a:t>
            </a:r>
            <a:r>
              <a:rPr lang="pt-BR" i="1" dirty="0"/>
              <a:t>prompts</a:t>
            </a:r>
            <a:r>
              <a:rPr lang="pt-BR" dirty="0"/>
              <a:t> de texto.</a:t>
            </a:r>
          </a:p>
          <a:p>
            <a:r>
              <a:rPr lang="pt-BR" dirty="0"/>
              <a:t>Para isso, o modelo precisa ser modificado para receber como entrada o texto, através de </a:t>
            </a:r>
            <a:r>
              <a:rPr lang="pt-BR" b="1" i="1" dirty="0">
                <a:solidFill>
                  <a:srgbClr val="7030A0"/>
                </a:solidFill>
              </a:rPr>
              <a:t>word </a:t>
            </a:r>
            <a:r>
              <a:rPr lang="pt-BR" b="1" i="1" dirty="0" err="1">
                <a:solidFill>
                  <a:srgbClr val="7030A0"/>
                </a:solidFill>
              </a:rPr>
              <a:t>embeddings</a:t>
            </a:r>
            <a:r>
              <a:rPr lang="pt-BR" dirty="0"/>
              <a:t>.</a:t>
            </a:r>
          </a:p>
          <a:p>
            <a:r>
              <a:rPr lang="pt-BR" dirty="0"/>
              <a:t>Exemplo: </a:t>
            </a:r>
            <a:r>
              <a:rPr lang="pt-BR" dirty="0" err="1"/>
              <a:t>MagicVideo</a:t>
            </a:r>
            <a:r>
              <a:rPr lang="pt-BR" dirty="0"/>
              <a:t>.</a:t>
            </a:r>
          </a:p>
        </p:txBody>
      </p:sp>
      <p:pic>
        <p:nvPicPr>
          <p:cNvPr id="2050" name="Picture 2" descr="Text to video - Diffusion model">
            <a:extLst>
              <a:ext uri="{FF2B5EF4-FFF2-40B4-BE49-F238E27FC236}">
                <a16:creationId xmlns:a16="http://schemas.microsoft.com/office/drawing/2014/main" id="{6AE743E3-6550-40C8-3688-C850D438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825625"/>
            <a:ext cx="4377813" cy="43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3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AEB1-EAE9-1A30-B3EB-BBB29782A087}"/>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F9AAC3E3-0031-8B81-320E-9DF33B5D9B59}"/>
              </a:ext>
            </a:extLst>
          </p:cNvPr>
          <p:cNvSpPr>
            <a:spLocks noGrp="1"/>
          </p:cNvSpPr>
          <p:nvPr>
            <p:ph idx="1"/>
          </p:nvPr>
        </p:nvSpPr>
        <p:spPr>
          <a:xfrm>
            <a:off x="6794090" y="1825625"/>
            <a:ext cx="5152104" cy="4351338"/>
          </a:xfrm>
        </p:spPr>
        <p:txBody>
          <a:bodyPr/>
          <a:lstStyle/>
          <a:p>
            <a:r>
              <a:rPr lang="pt-BR" dirty="0"/>
              <a:t>Geração de imagens a partir de </a:t>
            </a:r>
            <a:r>
              <a:rPr lang="pt-BR" i="1" dirty="0"/>
              <a:t>prompts</a:t>
            </a:r>
            <a:r>
              <a:rPr lang="pt-BR" dirty="0"/>
              <a:t> de texto.</a:t>
            </a:r>
          </a:p>
          <a:p>
            <a:r>
              <a:rPr lang="en-US" b="0" i="0" dirty="0" err="1">
                <a:solidFill>
                  <a:srgbClr val="000000"/>
                </a:solidFill>
                <a:effectLst/>
                <a:latin typeface="Graphik"/>
              </a:rPr>
              <a:t>Exemplos</a:t>
            </a:r>
            <a:r>
              <a:rPr lang="en-US" b="0" i="0" dirty="0">
                <a:solidFill>
                  <a:srgbClr val="000000"/>
                </a:solidFill>
                <a:effectLst/>
                <a:latin typeface="Graphik"/>
              </a:rPr>
              <a:t>: Midjourney, Google Imagen, and DALL-E </a:t>
            </a:r>
            <a:endParaRPr lang="pt-BR" dirty="0"/>
          </a:p>
        </p:txBody>
      </p:sp>
      <p:pic>
        <p:nvPicPr>
          <p:cNvPr id="3078" name="Picture 6">
            <a:extLst>
              <a:ext uri="{FF2B5EF4-FFF2-40B4-BE49-F238E27FC236}">
                <a16:creationId xmlns:a16="http://schemas.microsoft.com/office/drawing/2014/main" id="{CB81DFBB-F628-5A1D-75FF-64FE289C6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11899" r="7631" b="12258"/>
          <a:stretch/>
        </p:blipFill>
        <p:spPr bwMode="auto">
          <a:xfrm>
            <a:off x="245806" y="2221655"/>
            <a:ext cx="6317885" cy="35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52BB9-6F3F-9A28-9B1A-8DBE5AFF65E5}"/>
              </a:ext>
            </a:extLst>
          </p:cNvPr>
          <p:cNvSpPr>
            <a:spLocks noGrp="1"/>
          </p:cNvSpPr>
          <p:nvPr>
            <p:ph type="title"/>
          </p:nvPr>
        </p:nvSpPr>
        <p:spPr/>
        <p:txBody>
          <a:bodyPr/>
          <a:lstStyle/>
          <a:p>
            <a:r>
              <a:rPr lang="pt-BR" dirty="0"/>
              <a:t>Aplicações</a:t>
            </a:r>
          </a:p>
        </p:txBody>
      </p:sp>
      <p:sp>
        <p:nvSpPr>
          <p:cNvPr id="3" name="Espaço Reservado para Conteúdo 2">
            <a:extLst>
              <a:ext uri="{FF2B5EF4-FFF2-40B4-BE49-F238E27FC236}">
                <a16:creationId xmlns:a16="http://schemas.microsoft.com/office/drawing/2014/main" id="{63495BB8-AFD3-2D18-A0CB-ED0D7504F383}"/>
              </a:ext>
            </a:extLst>
          </p:cNvPr>
          <p:cNvSpPr>
            <a:spLocks noGrp="1"/>
          </p:cNvSpPr>
          <p:nvPr>
            <p:ph idx="1"/>
          </p:nvPr>
        </p:nvSpPr>
        <p:spPr>
          <a:xfrm>
            <a:off x="7020232" y="1825625"/>
            <a:ext cx="4333568" cy="4351338"/>
          </a:xfrm>
        </p:spPr>
        <p:txBody>
          <a:bodyPr/>
          <a:lstStyle/>
          <a:p>
            <a:r>
              <a:rPr lang="pt-BR" i="1" dirty="0" err="1"/>
              <a:t>Image</a:t>
            </a:r>
            <a:r>
              <a:rPr lang="pt-BR" i="1" dirty="0"/>
              <a:t> </a:t>
            </a:r>
            <a:r>
              <a:rPr lang="pt-BR" i="1" dirty="0" err="1"/>
              <a:t>inpainting</a:t>
            </a:r>
            <a:r>
              <a:rPr lang="pt-BR" b="1" i="1" dirty="0">
                <a:solidFill>
                  <a:srgbClr val="7030A0"/>
                </a:solidFill>
              </a:rPr>
              <a:t> </a:t>
            </a:r>
            <a:r>
              <a:rPr lang="pt-BR" dirty="0"/>
              <a:t>é uma técnica que </a:t>
            </a:r>
            <a:r>
              <a:rPr lang="pt-BR" b="1" i="1" dirty="0">
                <a:solidFill>
                  <a:srgbClr val="7030A0"/>
                </a:solidFill>
              </a:rPr>
              <a:t>remove ou substitui elementos em imagens</a:t>
            </a:r>
            <a:r>
              <a:rPr lang="pt-BR" dirty="0"/>
              <a:t>.</a:t>
            </a:r>
          </a:p>
          <a:p>
            <a:r>
              <a:rPr lang="pt-BR" dirty="0"/>
              <a:t>Exemplo: </a:t>
            </a:r>
            <a:r>
              <a:rPr lang="pt-BR" dirty="0" err="1"/>
              <a:t>RunwayML</a:t>
            </a:r>
            <a:r>
              <a:rPr lang="pt-BR" dirty="0"/>
              <a:t>.</a:t>
            </a:r>
          </a:p>
        </p:txBody>
      </p:sp>
      <p:pic>
        <p:nvPicPr>
          <p:cNvPr id="4098" name="Picture 2" descr="Top 7 Diffusion-Based Applications with Demos">
            <a:extLst>
              <a:ext uri="{FF2B5EF4-FFF2-40B4-BE49-F238E27FC236}">
                <a16:creationId xmlns:a16="http://schemas.microsoft.com/office/drawing/2014/main" id="{1EAB61A0-6789-171A-F6DD-6FAD47E1A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67" y="2261420"/>
            <a:ext cx="6535994" cy="37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p:txBody>
          <a:bodyPr/>
          <a:lstStyle/>
          <a:p>
            <a:r>
              <a:rPr lang="pt-BR" dirty="0"/>
              <a:t>Introdução</a:t>
            </a:r>
          </a:p>
        </p:txBody>
      </p:sp>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867144" y="1825624"/>
            <a:ext cx="5172456" cy="5032375"/>
          </a:xfrm>
        </p:spPr>
        <p:txBody>
          <a:bodyPr>
            <a:normAutofit/>
          </a:bodyPr>
          <a:lstStyle/>
          <a:p>
            <a:r>
              <a:rPr lang="pt-BR" b="1" i="1" dirty="0">
                <a:solidFill>
                  <a:srgbClr val="0D0D0D"/>
                </a:solidFill>
                <a:latin typeface="Söhne"/>
              </a:rPr>
              <a:t>Resumo</a:t>
            </a:r>
            <a:r>
              <a:rPr lang="pt-BR" dirty="0">
                <a:solidFill>
                  <a:srgbClr val="0D0D0D"/>
                </a:solidFill>
                <a:latin typeface="Söhne"/>
              </a:rPr>
              <a:t>: os modelos de difusão são treinados para </a:t>
            </a:r>
            <a:r>
              <a:rPr lang="pt-BR" b="1" i="1" dirty="0">
                <a:solidFill>
                  <a:srgbClr val="7030A0"/>
                </a:solidFill>
                <a:latin typeface="Söhne"/>
              </a:rPr>
              <a:t>eliminar ruído de imagens ruidosas</a:t>
            </a:r>
            <a:r>
              <a:rPr lang="pt-BR" dirty="0">
                <a:solidFill>
                  <a:srgbClr val="0D0D0D"/>
                </a:solidFill>
                <a:latin typeface="Söhne"/>
              </a:rPr>
              <a:t>.</a:t>
            </a:r>
          </a:p>
          <a:p>
            <a:r>
              <a:rPr lang="pt-BR" dirty="0">
                <a:solidFill>
                  <a:srgbClr val="0D0D0D"/>
                </a:solidFill>
                <a:latin typeface="Söhne"/>
              </a:rPr>
              <a:t>Consequentemente, eles aprendem a </a:t>
            </a:r>
            <a:r>
              <a:rPr lang="pt-BR" b="1" i="1" dirty="0">
                <a:solidFill>
                  <a:srgbClr val="00B050"/>
                </a:solidFill>
                <a:latin typeface="Söhne"/>
              </a:rPr>
              <a:t>gerar novas imagens eliminando iterativamente o ruído</a:t>
            </a:r>
            <a:r>
              <a:rPr lang="pt-BR" dirty="0">
                <a:solidFill>
                  <a:srgbClr val="0D0D0D"/>
                </a:solidFill>
                <a:latin typeface="Söhne"/>
              </a:rPr>
              <a:t> de </a:t>
            </a:r>
            <a:r>
              <a:rPr lang="pt-BR" b="1" i="1" dirty="0">
                <a:solidFill>
                  <a:srgbClr val="7030A0"/>
                </a:solidFill>
                <a:latin typeface="Söhne"/>
              </a:rPr>
              <a:t>amostras puramente ruidosas</a:t>
            </a:r>
            <a:r>
              <a:rPr lang="pt-BR" dirty="0">
                <a:solidFill>
                  <a:srgbClr val="0D0D0D"/>
                </a:solidFill>
                <a:latin typeface="Söhne"/>
              </a:rPr>
              <a:t>.</a:t>
            </a:r>
          </a:p>
          <a:p>
            <a:r>
              <a:rPr lang="pt-BR" b="0" i="0" dirty="0">
                <a:solidFill>
                  <a:srgbClr val="0D0D0D"/>
                </a:solidFill>
                <a:effectLst/>
                <a:latin typeface="Söhne"/>
              </a:rPr>
              <a:t>Portanto, neste seminário, nós veremos como esses modelos funcionam.</a:t>
            </a:r>
            <a:endParaRPr lang="pt-BR" dirty="0"/>
          </a:p>
        </p:txBody>
      </p:sp>
      <p:pic>
        <p:nvPicPr>
          <p:cNvPr id="3" name="Picture 2" descr="flowers training gif">
            <a:extLst>
              <a:ext uri="{FF2B5EF4-FFF2-40B4-BE49-F238E27FC236}">
                <a16:creationId xmlns:a16="http://schemas.microsoft.com/office/drawing/2014/main" id="{999207B9-D4B4-5A7B-329C-40F18C5C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7" y="2253342"/>
            <a:ext cx="6056370" cy="30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8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6676276" y="1825624"/>
            <a:ext cx="5381045" cy="5032375"/>
          </a:xfrm>
        </p:spPr>
        <p:txBody>
          <a:bodyPr/>
          <a:lstStyle/>
          <a:p>
            <a:r>
              <a:rPr lang="pt-BR" dirty="0"/>
              <a:t>Modelos de difusão geram imagens mais diversificadas do que as </a:t>
            </a:r>
            <a:r>
              <a:rPr lang="pt-BR" dirty="0" err="1"/>
              <a:t>GANs</a:t>
            </a:r>
            <a:r>
              <a:rPr lang="pt-BR" dirty="0"/>
              <a:t> [4]. </a:t>
            </a:r>
          </a:p>
          <a:p>
            <a:r>
              <a:rPr lang="pt-BR" dirty="0"/>
              <a:t>Por exemplo, na figura ao lado vemos </a:t>
            </a:r>
          </a:p>
          <a:p>
            <a:pPr lvl="1">
              <a:buFont typeface="Wingdings" panose="05000000000000000000" pitchFamily="2" charset="2"/>
              <a:buChar char="§"/>
            </a:pPr>
            <a:r>
              <a:rPr lang="pt-BR" dirty="0"/>
              <a:t>cabeças de avestruz ampliadas,</a:t>
            </a:r>
          </a:p>
          <a:p>
            <a:pPr lvl="1">
              <a:buFont typeface="Wingdings" panose="05000000000000000000" pitchFamily="2" charset="2"/>
              <a:buChar char="§"/>
            </a:pPr>
            <a:r>
              <a:rPr lang="pt-BR" dirty="0"/>
              <a:t>flamingos únicos, </a:t>
            </a:r>
          </a:p>
          <a:p>
            <a:pPr lvl="1">
              <a:buFont typeface="Wingdings" panose="05000000000000000000" pitchFamily="2" charset="2"/>
              <a:buChar char="§"/>
            </a:pPr>
            <a:r>
              <a:rPr lang="pt-BR" dirty="0"/>
              <a:t>diferentes orientações de cheeseburgers, </a:t>
            </a:r>
          </a:p>
          <a:p>
            <a:pPr lvl="1">
              <a:buFont typeface="Wingdings" panose="05000000000000000000" pitchFamily="2" charset="2"/>
              <a:buChar char="§"/>
            </a:pPr>
            <a:r>
              <a:rPr lang="pt-BR" dirty="0"/>
              <a:t>e um peixe sem nenhum humano segurando-o.</a:t>
            </a:r>
          </a:p>
        </p:txBody>
      </p:sp>
      <p:pic>
        <p:nvPicPr>
          <p:cNvPr id="5" name="Imagem 4">
            <a:extLst>
              <a:ext uri="{FF2B5EF4-FFF2-40B4-BE49-F238E27FC236}">
                <a16:creationId xmlns:a16="http://schemas.microsoft.com/office/drawing/2014/main" id="{130B0766-67E8-CEAF-559A-FCB5CA57B9B3}"/>
              </a:ext>
            </a:extLst>
          </p:cNvPr>
          <p:cNvPicPr>
            <a:picLocks noChangeAspect="1"/>
          </p:cNvPicPr>
          <p:nvPr/>
        </p:nvPicPr>
        <p:blipFill>
          <a:blip r:embed="rId2"/>
          <a:stretch>
            <a:fillRect/>
          </a:stretch>
        </p:blipFill>
        <p:spPr>
          <a:xfrm>
            <a:off x="227631" y="2200940"/>
            <a:ext cx="6353922" cy="4165134"/>
          </a:xfrm>
          <a:prstGeom prst="rect">
            <a:avLst/>
          </a:prstGeom>
        </p:spPr>
      </p:pic>
      <p:sp>
        <p:nvSpPr>
          <p:cNvPr id="6" name="CaixaDeTexto 5">
            <a:extLst>
              <a:ext uri="{FF2B5EF4-FFF2-40B4-BE49-F238E27FC236}">
                <a16:creationId xmlns:a16="http://schemas.microsoft.com/office/drawing/2014/main" id="{D1157A40-54DE-5E04-8240-BE1DF14984A8}"/>
              </a:ext>
            </a:extLst>
          </p:cNvPr>
          <p:cNvSpPr txBox="1"/>
          <p:nvPr/>
        </p:nvSpPr>
        <p:spPr>
          <a:xfrm>
            <a:off x="2433886" y="1893443"/>
            <a:ext cx="1941411" cy="369332"/>
          </a:xfrm>
          <a:prstGeom prst="rect">
            <a:avLst/>
          </a:prstGeom>
          <a:noFill/>
        </p:spPr>
        <p:txBody>
          <a:bodyPr wrap="square" rtlCol="0">
            <a:spAutoFit/>
          </a:bodyPr>
          <a:lstStyle/>
          <a:p>
            <a:pPr algn="ctr"/>
            <a:r>
              <a:rPr lang="pt-BR" b="1" dirty="0" err="1"/>
              <a:t>Diffusion</a:t>
            </a:r>
            <a:r>
              <a:rPr lang="pt-BR" b="1" dirty="0"/>
              <a:t> Model</a:t>
            </a:r>
          </a:p>
        </p:txBody>
      </p:sp>
      <p:sp>
        <p:nvSpPr>
          <p:cNvPr id="7" name="CaixaDeTexto 6">
            <a:extLst>
              <a:ext uri="{FF2B5EF4-FFF2-40B4-BE49-F238E27FC236}">
                <a16:creationId xmlns:a16="http://schemas.microsoft.com/office/drawing/2014/main" id="{0B7A2D97-7221-FEFC-A1D6-1559208DB635}"/>
              </a:ext>
            </a:extLst>
          </p:cNvPr>
          <p:cNvSpPr txBox="1"/>
          <p:nvPr/>
        </p:nvSpPr>
        <p:spPr>
          <a:xfrm>
            <a:off x="227631" y="1875354"/>
            <a:ext cx="2026471" cy="369332"/>
          </a:xfrm>
          <a:prstGeom prst="rect">
            <a:avLst/>
          </a:prstGeom>
          <a:noFill/>
        </p:spPr>
        <p:txBody>
          <a:bodyPr wrap="square" rtlCol="0">
            <a:spAutoFit/>
          </a:bodyPr>
          <a:lstStyle/>
          <a:p>
            <a:pPr algn="ctr"/>
            <a:r>
              <a:rPr lang="pt-BR" b="1" dirty="0"/>
              <a:t>GAN</a:t>
            </a:r>
          </a:p>
        </p:txBody>
      </p:sp>
      <p:sp>
        <p:nvSpPr>
          <p:cNvPr id="8" name="CaixaDeTexto 7">
            <a:extLst>
              <a:ext uri="{FF2B5EF4-FFF2-40B4-BE49-F238E27FC236}">
                <a16:creationId xmlns:a16="http://schemas.microsoft.com/office/drawing/2014/main" id="{8EDFC039-4A58-A47E-C90D-01014F0302F9}"/>
              </a:ext>
            </a:extLst>
          </p:cNvPr>
          <p:cNvSpPr txBox="1"/>
          <p:nvPr/>
        </p:nvSpPr>
        <p:spPr>
          <a:xfrm>
            <a:off x="4555081" y="1893443"/>
            <a:ext cx="1941411" cy="369332"/>
          </a:xfrm>
          <a:prstGeom prst="rect">
            <a:avLst/>
          </a:prstGeom>
          <a:noFill/>
        </p:spPr>
        <p:txBody>
          <a:bodyPr wrap="square" rtlCol="0">
            <a:spAutoFit/>
          </a:bodyPr>
          <a:lstStyle/>
          <a:p>
            <a:pPr algn="ctr"/>
            <a:r>
              <a:rPr lang="pt-BR" b="1" dirty="0"/>
              <a:t>Dataset</a:t>
            </a:r>
          </a:p>
        </p:txBody>
      </p:sp>
    </p:spTree>
    <p:extLst>
      <p:ext uri="{BB962C8B-B14F-4D97-AF65-F5344CB8AC3E}">
        <p14:creationId xmlns:p14="http://schemas.microsoft.com/office/powerpoint/2010/main" val="360146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D0ED6-C4AB-DD39-929D-D175BEF833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1D954-7D5E-2B53-9FD6-C26D5F787230}"/>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32C98614-6C74-13E1-7268-5CBEB0E0A444}"/>
              </a:ext>
            </a:extLst>
          </p:cNvPr>
          <p:cNvSpPr>
            <a:spLocks noGrp="1"/>
          </p:cNvSpPr>
          <p:nvPr>
            <p:ph idx="1"/>
          </p:nvPr>
        </p:nvSpPr>
        <p:spPr>
          <a:xfrm>
            <a:off x="6554804" y="1825624"/>
            <a:ext cx="5502517" cy="5032375"/>
          </a:xfrm>
        </p:spPr>
        <p:txBody>
          <a:bodyPr/>
          <a:lstStyle/>
          <a:p>
            <a:r>
              <a:rPr lang="pt-BR" dirty="0"/>
              <a:t>O modelo de difusão obtém o melhor </a:t>
            </a:r>
            <a:r>
              <a:rPr lang="pt-BR" i="1" dirty="0" err="1"/>
              <a:t>Fréchet</a:t>
            </a:r>
            <a:r>
              <a:rPr lang="pt-BR" i="1" dirty="0"/>
              <a:t> </a:t>
            </a:r>
            <a:r>
              <a:rPr lang="pt-BR" i="1" dirty="0" err="1"/>
              <a:t>Inception</a:t>
            </a:r>
            <a:r>
              <a:rPr lang="pt-BR" i="1" dirty="0"/>
              <a:t> Distance </a:t>
            </a:r>
            <a:r>
              <a:rPr lang="pt-BR" dirty="0"/>
              <a:t>(FID) em todas as tarefas executadas em [4].</a:t>
            </a:r>
          </a:p>
          <a:p>
            <a:pPr lvl="1">
              <a:buFont typeface="Wingdings" panose="05000000000000000000" pitchFamily="2" charset="2"/>
              <a:buChar char="§"/>
            </a:pPr>
            <a:r>
              <a:rPr lang="pt-BR" dirty="0"/>
              <a:t>FID é uma métrica usada para </a:t>
            </a:r>
            <a:r>
              <a:rPr lang="pt-BR" b="1" i="1" dirty="0">
                <a:solidFill>
                  <a:srgbClr val="7030A0"/>
                </a:solidFill>
              </a:rPr>
              <a:t>capturar a diversidade das amostras</a:t>
            </a:r>
            <a:r>
              <a:rPr lang="pt-BR" dirty="0"/>
              <a:t>.</a:t>
            </a:r>
          </a:p>
          <a:p>
            <a:pPr lvl="1">
              <a:buFont typeface="Wingdings" panose="05000000000000000000" pitchFamily="2" charset="2"/>
              <a:buChar char="§"/>
            </a:pPr>
            <a:r>
              <a:rPr lang="pt-BR" dirty="0"/>
              <a:t>FID compara a distribuição das imagens geradas com a distribuição do conjunto de imagens reais ("</a:t>
            </a:r>
            <a:r>
              <a:rPr lang="pt-BR" dirty="0" err="1"/>
              <a:t>ground</a:t>
            </a:r>
            <a:r>
              <a:rPr lang="pt-BR" dirty="0"/>
              <a:t> </a:t>
            </a:r>
            <a:r>
              <a:rPr lang="pt-BR" dirty="0" err="1"/>
              <a:t>Truth</a:t>
            </a:r>
            <a:r>
              <a:rPr lang="pt-BR" dirty="0"/>
              <a:t>").</a:t>
            </a:r>
          </a:p>
        </p:txBody>
      </p:sp>
      <p:pic>
        <p:nvPicPr>
          <p:cNvPr id="9" name="Imagem 8">
            <a:extLst>
              <a:ext uri="{FF2B5EF4-FFF2-40B4-BE49-F238E27FC236}">
                <a16:creationId xmlns:a16="http://schemas.microsoft.com/office/drawing/2014/main" id="{BD912ACB-5922-7ED8-A9FE-264C74647D97}"/>
              </a:ext>
            </a:extLst>
          </p:cNvPr>
          <p:cNvPicPr>
            <a:picLocks noChangeAspect="1"/>
          </p:cNvPicPr>
          <p:nvPr/>
        </p:nvPicPr>
        <p:blipFill>
          <a:blip r:embed="rId2"/>
          <a:stretch>
            <a:fillRect/>
          </a:stretch>
        </p:blipFill>
        <p:spPr>
          <a:xfrm>
            <a:off x="349989" y="2114870"/>
            <a:ext cx="5813388" cy="3933467"/>
          </a:xfrm>
          <a:prstGeom prst="rect">
            <a:avLst/>
          </a:prstGeom>
        </p:spPr>
      </p:pic>
    </p:spTree>
    <p:extLst>
      <p:ext uri="{BB962C8B-B14F-4D97-AF65-F5344CB8AC3E}">
        <p14:creationId xmlns:p14="http://schemas.microsoft.com/office/powerpoint/2010/main" val="3755817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5A060-25E2-7DC3-9A19-F70EA8CB3D76}"/>
              </a:ext>
            </a:extLst>
          </p:cNvPr>
          <p:cNvSpPr>
            <a:spLocks noGrp="1"/>
          </p:cNvSpPr>
          <p:nvPr>
            <p:ph type="title"/>
          </p:nvPr>
        </p:nvSpPr>
        <p:spPr/>
        <p:txBody>
          <a:bodyPr/>
          <a:lstStyle/>
          <a:p>
            <a:r>
              <a:rPr lang="pt-BR" dirty="0"/>
              <a:t>Outros modelos generativos</a:t>
            </a:r>
          </a:p>
        </p:txBody>
      </p:sp>
      <p:sp>
        <p:nvSpPr>
          <p:cNvPr id="3" name="Espaço Reservado para Conteúdo 2">
            <a:extLst>
              <a:ext uri="{FF2B5EF4-FFF2-40B4-BE49-F238E27FC236}">
                <a16:creationId xmlns:a16="http://schemas.microsoft.com/office/drawing/2014/main" id="{86805CDC-0243-23D8-9CAC-D13D97E66287}"/>
              </a:ext>
            </a:extLst>
          </p:cNvPr>
          <p:cNvSpPr>
            <a:spLocks noGrp="1"/>
          </p:cNvSpPr>
          <p:nvPr>
            <p:ph idx="1"/>
          </p:nvPr>
        </p:nvSpPr>
        <p:spPr>
          <a:xfrm>
            <a:off x="5968182" y="1825624"/>
            <a:ext cx="6105554" cy="5032375"/>
          </a:xfrm>
        </p:spPr>
        <p:txBody>
          <a:bodyPr/>
          <a:lstStyle/>
          <a:p>
            <a:r>
              <a:rPr lang="pt-BR" dirty="0"/>
              <a:t>Os modelos de difusão são apenas um entre os vários modelos generativos.</a:t>
            </a:r>
          </a:p>
          <a:p>
            <a:r>
              <a:rPr lang="pt-BR" dirty="0"/>
              <a:t>Existem vários outros modelos com ideias diferentes por trás da geração das imagens sintéticas:</a:t>
            </a:r>
          </a:p>
          <a:p>
            <a:pPr lvl="1">
              <a:buFont typeface="Wingdings" panose="05000000000000000000" pitchFamily="2" charset="2"/>
              <a:buChar char="§"/>
            </a:pPr>
            <a:r>
              <a:rPr lang="pt-BR" dirty="0" err="1"/>
              <a:t>Generative</a:t>
            </a:r>
            <a:r>
              <a:rPr lang="pt-BR" dirty="0"/>
              <a:t> Adversarial Networks (</a:t>
            </a:r>
            <a:r>
              <a:rPr lang="pt-BR" dirty="0" err="1"/>
              <a:t>GANs</a:t>
            </a:r>
            <a:r>
              <a:rPr lang="pt-BR" dirty="0"/>
              <a:t>).</a:t>
            </a:r>
          </a:p>
          <a:p>
            <a:pPr lvl="1">
              <a:buFont typeface="Wingdings" panose="05000000000000000000" pitchFamily="2" charset="2"/>
              <a:buChar char="§"/>
            </a:pPr>
            <a:r>
              <a:rPr lang="pt-BR" dirty="0" err="1"/>
              <a:t>Variational</a:t>
            </a:r>
            <a:r>
              <a:rPr lang="pt-BR" dirty="0"/>
              <a:t> </a:t>
            </a:r>
            <a:r>
              <a:rPr lang="pt-BR" dirty="0" err="1"/>
              <a:t>Autoencoders</a:t>
            </a:r>
            <a:r>
              <a:rPr lang="pt-BR" dirty="0"/>
              <a:t> (</a:t>
            </a:r>
            <a:r>
              <a:rPr lang="pt-BR" dirty="0" err="1"/>
              <a:t>VAEs</a:t>
            </a:r>
            <a:r>
              <a:rPr lang="pt-BR" dirty="0"/>
              <a:t>).</a:t>
            </a:r>
          </a:p>
          <a:p>
            <a:pPr lvl="1">
              <a:buFont typeface="Wingdings" panose="05000000000000000000" pitchFamily="2" charset="2"/>
              <a:buChar char="§"/>
            </a:pPr>
            <a:r>
              <a:rPr lang="pt-BR" dirty="0"/>
              <a:t>Flow models.</a:t>
            </a:r>
          </a:p>
        </p:txBody>
      </p:sp>
      <p:pic>
        <p:nvPicPr>
          <p:cNvPr id="1026" name="Picture 2">
            <a:extLst>
              <a:ext uri="{FF2B5EF4-FFF2-40B4-BE49-F238E27FC236}">
                <a16:creationId xmlns:a16="http://schemas.microsoft.com/office/drawing/2014/main" id="{2AD5DEF2-FC71-D8B4-F961-03F7ECA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9" y="2271252"/>
            <a:ext cx="5508461" cy="38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950560"/>
          </a:xfrm>
        </p:spPr>
        <p:txBody>
          <a:bodyPr/>
          <a:lstStyle/>
          <a:p>
            <a:r>
              <a:rPr lang="pt-BR" dirty="0"/>
              <a:t>Nos exemplos, as imagens do conjunto alvo são </a:t>
            </a:r>
            <a:r>
              <a:rPr lang="pt-BR" i="1" dirty="0"/>
              <a:t>sprites</a:t>
            </a:r>
            <a:r>
              <a:rPr lang="pt-BR" dirty="0"/>
              <a:t> coloridos de 16x16 </a:t>
            </a:r>
            <a:r>
              <a:rPr lang="pt-BR" i="1" dirty="0"/>
              <a:t>pixels</a:t>
            </a:r>
            <a:r>
              <a:rPr lang="pt-BR" dirty="0"/>
              <a:t>.</a:t>
            </a:r>
          </a:p>
          <a:p>
            <a:r>
              <a:rPr lang="pt-BR" dirty="0"/>
              <a:t>As imagens pertencem a 5 classes:</a:t>
            </a:r>
          </a:p>
          <a:p>
            <a:pPr lvl="1">
              <a:buFont typeface="Wingdings" panose="05000000000000000000" pitchFamily="2" charset="2"/>
              <a:buChar char="§"/>
            </a:pPr>
            <a:r>
              <a:rPr lang="pt-BR" dirty="0"/>
              <a:t>Hero</a:t>
            </a:r>
          </a:p>
          <a:p>
            <a:pPr lvl="1">
              <a:buFont typeface="Wingdings" panose="05000000000000000000" pitchFamily="2" charset="2"/>
              <a:buChar char="§"/>
            </a:pPr>
            <a:r>
              <a:rPr lang="pt-BR" dirty="0"/>
              <a:t>Non-hero</a:t>
            </a:r>
          </a:p>
          <a:p>
            <a:pPr lvl="1">
              <a:buFont typeface="Wingdings" panose="05000000000000000000" pitchFamily="2" charset="2"/>
              <a:buChar char="§"/>
            </a:pPr>
            <a:r>
              <a:rPr lang="pt-BR" dirty="0"/>
              <a:t>Food</a:t>
            </a:r>
          </a:p>
          <a:p>
            <a:pPr lvl="1">
              <a:buFont typeface="Wingdings" panose="05000000000000000000" pitchFamily="2" charset="2"/>
              <a:buChar char="§"/>
            </a:pPr>
            <a:r>
              <a:rPr lang="pt-BR" dirty="0"/>
              <a:t>Spell &amp; </a:t>
            </a:r>
            <a:r>
              <a:rPr lang="pt-BR" dirty="0" err="1"/>
              <a:t>weapons</a:t>
            </a:r>
            <a:endParaRPr lang="pt-BR" dirty="0"/>
          </a:p>
          <a:p>
            <a:pPr lvl="1">
              <a:buFont typeface="Wingdings" panose="05000000000000000000" pitchFamily="2" charset="2"/>
              <a:buChar char="§"/>
            </a:pPr>
            <a:r>
              <a:rPr lang="pt-BR" dirty="0" err="1"/>
              <a:t>Side-facing</a:t>
            </a:r>
            <a:endParaRPr lang="pt-BR" dirty="0"/>
          </a:p>
          <a:p>
            <a:endParaRPr lang="pt-BR" dirty="0"/>
          </a:p>
        </p:txBody>
      </p:sp>
      <p:pic>
        <p:nvPicPr>
          <p:cNvPr id="3" name="Picture 2">
            <a:extLst>
              <a:ext uri="{FF2B5EF4-FFF2-40B4-BE49-F238E27FC236}">
                <a16:creationId xmlns:a16="http://schemas.microsoft.com/office/drawing/2014/main" id="{C9DC03F1-338C-8CEB-12AF-3CCDDEFAB3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7" t="3357" r="5077"/>
          <a:stretch/>
        </p:blipFill>
        <p:spPr bwMode="auto">
          <a:xfrm>
            <a:off x="562972" y="1690688"/>
            <a:ext cx="5972582" cy="474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5"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5"/>
            <a:ext cx="4851133" cy="4351338"/>
          </a:xfrm>
        </p:spPr>
        <p:txBody>
          <a:bodyPr/>
          <a:lstStyle/>
          <a:p>
            <a:r>
              <a:rPr lang="pt-BR" dirty="0"/>
              <a:t>Nos exemplos seguintes, usaremos uma </a:t>
            </a:r>
            <a:r>
              <a:rPr lang="pt-BR" dirty="0" err="1"/>
              <a:t>U-Net</a:t>
            </a:r>
            <a:r>
              <a:rPr lang="pt-BR" dirty="0"/>
              <a:t> com a arquitetura mostrada ao lado.</a:t>
            </a:r>
          </a:p>
        </p:txBody>
      </p:sp>
    </p:spTree>
    <p:extLst>
      <p:ext uri="{BB962C8B-B14F-4D97-AF65-F5344CB8AC3E}">
        <p14:creationId xmlns:p14="http://schemas.microsoft.com/office/powerpoint/2010/main" val="4108092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pic>
        <p:nvPicPr>
          <p:cNvPr id="1026" name="Picture 2">
            <a:extLst>
              <a:ext uri="{FF2B5EF4-FFF2-40B4-BE49-F238E27FC236}">
                <a16:creationId xmlns:a16="http://schemas.microsoft.com/office/drawing/2014/main" id="{75D8282A-27E9-05C0-E1AB-C8D2611B3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7" y="1566476"/>
            <a:ext cx="5484039" cy="492639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6579476" y="1825624"/>
            <a:ext cx="5336601" cy="5032375"/>
          </a:xfrm>
        </p:spPr>
        <p:txBody>
          <a:bodyPr/>
          <a:lstStyle/>
          <a:p>
            <a:r>
              <a:rPr lang="pt-BR" dirty="0"/>
              <a:t>Usa blocos residuais, os quais </a:t>
            </a:r>
            <a:r>
              <a:rPr lang="pt-BR" b="1" i="1" dirty="0">
                <a:solidFill>
                  <a:srgbClr val="7030A0"/>
                </a:solidFill>
              </a:rPr>
              <a:t>somam</a:t>
            </a:r>
            <a:r>
              <a:rPr lang="pt-BR" dirty="0"/>
              <a:t> a entrada original à saída de operações de convolução que compõem o bloco.</a:t>
            </a:r>
          </a:p>
          <a:p>
            <a:r>
              <a:rPr lang="pt-BR" dirty="0"/>
              <a:t>Essa operação ajuda a mitigar o problema do desaparecimento do gradiente, melhora o desempenho da rede e facilita o aprendizado de características.</a:t>
            </a:r>
          </a:p>
          <a:p>
            <a:pPr lvl="1">
              <a:buFont typeface="Wingdings" panose="05000000000000000000" pitchFamily="2" charset="2"/>
              <a:buChar char="§"/>
            </a:pPr>
            <a:r>
              <a:rPr lang="pt-BR" dirty="0">
                <a:solidFill>
                  <a:srgbClr val="1F1F1F"/>
                </a:solidFill>
                <a:latin typeface="Google Sans"/>
              </a:rPr>
              <a:t>Elas c</a:t>
            </a:r>
            <a:r>
              <a:rPr lang="pt-BR" b="0" i="0" dirty="0">
                <a:solidFill>
                  <a:srgbClr val="1F1F1F"/>
                </a:solidFill>
                <a:effectLst/>
                <a:latin typeface="Google Sans"/>
              </a:rPr>
              <a:t>oncentram-se em aprender apenas as </a:t>
            </a:r>
            <a:r>
              <a:rPr lang="pt-BR" b="1" i="1" dirty="0">
                <a:solidFill>
                  <a:srgbClr val="7030A0"/>
                </a:solidFill>
                <a:effectLst/>
                <a:latin typeface="Google Sans"/>
              </a:rPr>
              <a:t>diferenças</a:t>
            </a:r>
            <a:r>
              <a:rPr lang="pt-BR" b="0" i="0" dirty="0">
                <a:solidFill>
                  <a:srgbClr val="1F1F1F"/>
                </a:solidFill>
                <a:effectLst/>
                <a:latin typeface="Google Sans"/>
              </a:rPr>
              <a:t> entre a entrada e a saída desejada.</a:t>
            </a:r>
            <a:endParaRPr lang="pt-BR" dirty="0"/>
          </a:p>
        </p:txBody>
      </p:sp>
    </p:spTree>
    <p:extLst>
      <p:ext uri="{BB962C8B-B14F-4D97-AF65-F5344CB8AC3E}">
        <p14:creationId xmlns:p14="http://schemas.microsoft.com/office/powerpoint/2010/main" val="374838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mc:AlternateContent xmlns:mc="http://schemas.openxmlformats.org/markup-compatibility/2006" xmlns:a14="http://schemas.microsoft.com/office/drawing/2010/main">
        <mc:Choice Requires="a14">
          <p:sp>
            <p:nvSpPr>
              <p:cNvPr id="7" name="Espaço Reservado para Conteúdo 2">
                <a:extLst>
                  <a:ext uri="{FF2B5EF4-FFF2-40B4-BE49-F238E27FC236}">
                    <a16:creationId xmlns:a16="http://schemas.microsoft.com/office/drawing/2014/main" id="{4A3BD2A4-80C6-2C19-0E06-272C0DB48482}"/>
                  </a:ext>
                </a:extLst>
              </p:cNvPr>
              <p:cNvSpPr>
                <a:spLocks noGrp="1"/>
              </p:cNvSpPr>
              <p:nvPr>
                <p:ph idx="1"/>
              </p:nvPr>
            </p:nvSpPr>
            <p:spPr>
              <a:xfrm>
                <a:off x="7064943" y="1825624"/>
                <a:ext cx="4851133" cy="5032375"/>
              </a:xfrm>
            </p:spPr>
            <p:txBody>
              <a:bodyPr>
                <a:normAutofit/>
              </a:bodyPr>
              <a:lstStyle/>
              <a:p>
                <a:r>
                  <a:rPr lang="pt-BR" dirty="0"/>
                  <a:t>Nessa </a:t>
                </a:r>
                <a:r>
                  <a:rPr lang="pt-BR" dirty="0" err="1"/>
                  <a:t>U-Net</a:t>
                </a:r>
                <a:r>
                  <a:rPr lang="pt-BR" dirty="0"/>
                  <a:t>, o passo de tempo </a:t>
                </a:r>
                <a14:m>
                  <m:oMath xmlns:m="http://schemas.openxmlformats.org/officeDocument/2006/math">
                    <m:r>
                      <a:rPr lang="pt-BR" b="0" i="1" smtClean="0">
                        <a:latin typeface="Cambria Math" panose="02040503050406030204" pitchFamily="18" charset="0"/>
                      </a:rPr>
                      <m:t>𝑡</m:t>
                    </m:r>
                  </m:oMath>
                </a14:m>
                <a:r>
                  <a:rPr lang="pt-BR" dirty="0"/>
                  <a:t> é embarcado usando-se um bloco de camadas densas (i.e., totalmente conectadas) e sua saída é adicionada apenas às saídas das camadas de </a:t>
                </a:r>
                <a:r>
                  <a:rPr lang="pt-BR" i="1" dirty="0" err="1"/>
                  <a:t>upsampling</a:t>
                </a:r>
                <a:r>
                  <a:rPr lang="pt-BR" dirty="0"/>
                  <a:t>. </a:t>
                </a:r>
              </a:p>
            </p:txBody>
          </p:sp>
        </mc:Choice>
        <mc:Fallback xmlns="">
          <p:sp>
            <p:nvSpPr>
              <p:cNvPr id="7" name="Espaço Reservado para Conteúdo 2">
                <a:extLst>
                  <a:ext uri="{FF2B5EF4-FFF2-40B4-BE49-F238E27FC236}">
                    <a16:creationId xmlns:a16="http://schemas.microsoft.com/office/drawing/2014/main" id="{4A3BD2A4-80C6-2C19-0E06-272C0DB48482}"/>
                  </a:ext>
                </a:extLst>
              </p:cNvPr>
              <p:cNvSpPr>
                <a:spLocks noGrp="1" noRot="1" noChangeAspect="1" noMove="1" noResize="1" noEditPoints="1" noAdjustHandles="1" noChangeArrowheads="1" noChangeShapeType="1" noTextEdit="1"/>
              </p:cNvSpPr>
              <p:nvPr>
                <p:ph idx="1"/>
              </p:nvPr>
            </p:nvSpPr>
            <p:spPr>
              <a:xfrm>
                <a:off x="7064943" y="1825624"/>
                <a:ext cx="4851133" cy="5032375"/>
              </a:xfrm>
              <a:blipFill>
                <a:blip r:embed="rId3"/>
                <a:stretch>
                  <a:fillRect l="-2261" t="-1937" r="-1382"/>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8E62432C-C8CF-EDDF-F79B-831363896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 t="8450" r="4106"/>
          <a:stretch/>
        </p:blipFill>
        <p:spPr bwMode="auto">
          <a:xfrm>
            <a:off x="528729" y="2343806"/>
            <a:ext cx="6429117" cy="299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p:txBody>
          <a:bodyPr/>
          <a:lstStyle/>
          <a:p>
            <a:r>
              <a:rPr lang="pt-BR" dirty="0" err="1">
                <a:hlinkClick r:id="rId3"/>
              </a:rPr>
              <a:t>Sampling</a:t>
            </a:r>
            <a:r>
              <a:rPr lang="pt-BR" dirty="0"/>
              <a:t> </a:t>
            </a:r>
          </a:p>
          <a:p>
            <a:r>
              <a:rPr lang="pt-BR" dirty="0">
                <a:hlinkClick r:id="rId4"/>
              </a:rPr>
              <a:t>Training</a:t>
            </a:r>
            <a:endParaRPr lang="pt-BR" dirty="0"/>
          </a:p>
          <a:p>
            <a:r>
              <a:rPr lang="pt-BR" dirty="0" err="1">
                <a:hlinkClick r:id="rId5"/>
              </a:rPr>
              <a:t>Context</a:t>
            </a:r>
            <a:endParaRPr lang="pt-BR" dirty="0"/>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304800" y="4117192"/>
            <a:ext cx="11691298" cy="2659743"/>
            <a:chOff x="304800" y="3385672"/>
            <a:chExt cx="11691298"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9875" y="3562566"/>
              <a:ext cx="4099479"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ject Jupyter | Try Jupyter">
              <a:extLst>
                <a:ext uri="{FF2B5EF4-FFF2-40B4-BE49-F238E27FC236}">
                  <a16:creationId xmlns:a16="http://schemas.microsoft.com/office/drawing/2014/main" id="{FC70A9A5-A2C7-C005-C6C5-A9FF77565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370" y="3806860"/>
              <a:ext cx="3461657" cy="18173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65" r="10641"/>
            <a:stretch/>
          </p:blipFill>
          <p:spPr bwMode="auto">
            <a:xfrm>
              <a:off x="8665027" y="3385672"/>
              <a:ext cx="3331071"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319" r="20198"/>
            <a:stretch/>
          </p:blipFill>
          <p:spPr bwMode="auto">
            <a:xfrm>
              <a:off x="304800" y="3806860"/>
              <a:ext cx="1894114"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198914"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inal de Adição 9">
              <a:extLst>
                <a:ext uri="{FF2B5EF4-FFF2-40B4-BE49-F238E27FC236}">
                  <a16:creationId xmlns:a16="http://schemas.microsoft.com/office/drawing/2014/main" id="{C6DC4B29-EABA-20F7-BB46-C33BEC93E2DD}"/>
                </a:ext>
              </a:extLst>
            </p:cNvPr>
            <p:cNvSpPr>
              <a:spLocks noChangeAspect="1"/>
            </p:cNvSpPr>
            <p:nvPr/>
          </p:nvSpPr>
          <p:spPr>
            <a:xfrm>
              <a:off x="5279613" y="4175064"/>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7968386" y="4172390"/>
              <a:ext cx="468000" cy="468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072804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D556-C922-9BBF-664B-EBC53A05349F}"/>
              </a:ext>
            </a:extLst>
          </p:cNvPr>
          <p:cNvSpPr>
            <a:spLocks noGrp="1"/>
          </p:cNvSpPr>
          <p:nvPr>
            <p:ph type="title"/>
          </p:nvPr>
        </p:nvSpPr>
        <p:spPr/>
        <p:txBody>
          <a:bodyPr/>
          <a:lstStyle/>
          <a:p>
            <a:r>
              <a:rPr lang="pt-BR" dirty="0"/>
              <a:t>Quiz</a:t>
            </a:r>
          </a:p>
        </p:txBody>
      </p:sp>
      <p:sp>
        <p:nvSpPr>
          <p:cNvPr id="3" name="Espaço Reservado para Conteúdo 2">
            <a:extLst>
              <a:ext uri="{FF2B5EF4-FFF2-40B4-BE49-F238E27FC236}">
                <a16:creationId xmlns:a16="http://schemas.microsoft.com/office/drawing/2014/main" id="{D0DBCD39-AC79-01BE-E090-C12757550A62}"/>
              </a:ext>
            </a:extLst>
          </p:cNvPr>
          <p:cNvSpPr>
            <a:spLocks noGrp="1"/>
          </p:cNvSpPr>
          <p:nvPr>
            <p:ph idx="1"/>
          </p:nvPr>
        </p:nvSpPr>
        <p:spPr/>
        <p:txBody>
          <a:bodyPr/>
          <a:lstStyle/>
          <a:p>
            <a:r>
              <a:rPr lang="pt-BR" dirty="0">
                <a:hlinkClick r:id="rId2"/>
              </a:rPr>
              <a:t>Modelos de difusão</a:t>
            </a:r>
            <a:endParaRPr lang="pt-BR" dirty="0"/>
          </a:p>
          <a:p>
            <a:r>
              <a:rPr lang="pt-BR" dirty="0"/>
              <a:t>Anexem o </a:t>
            </a:r>
            <a:r>
              <a:rPr lang="pt-BR" i="1" dirty="0"/>
              <a:t>print screen</a:t>
            </a:r>
            <a:r>
              <a:rPr lang="pt-BR" dirty="0"/>
              <a:t> da pontuação obtida à tarefa específica do MS Teams.</a:t>
            </a:r>
          </a:p>
          <a:p>
            <a:pPr marL="0" indent="0">
              <a:buNone/>
            </a:pPr>
            <a:endParaRPr lang="pt-BR" dirty="0"/>
          </a:p>
        </p:txBody>
      </p:sp>
      <p:pic>
        <p:nvPicPr>
          <p:cNvPr id="5" name="Imagem 4">
            <a:extLst>
              <a:ext uri="{FF2B5EF4-FFF2-40B4-BE49-F238E27FC236}">
                <a16:creationId xmlns:a16="http://schemas.microsoft.com/office/drawing/2014/main" id="{837995E2-2C36-B389-8AAC-FB361D389D89}"/>
              </a:ext>
            </a:extLst>
          </p:cNvPr>
          <p:cNvPicPr>
            <a:picLocks noChangeAspect="1"/>
          </p:cNvPicPr>
          <p:nvPr/>
        </p:nvPicPr>
        <p:blipFill>
          <a:blip r:embed="rId3"/>
          <a:stretch>
            <a:fillRect/>
          </a:stretch>
        </p:blipFill>
        <p:spPr>
          <a:xfrm>
            <a:off x="1387177" y="3429000"/>
            <a:ext cx="9220999" cy="1356478"/>
          </a:xfrm>
          <a:prstGeom prst="rect">
            <a:avLst/>
          </a:prstGeom>
        </p:spPr>
      </p:pic>
    </p:spTree>
    <p:extLst>
      <p:ext uri="{BB962C8B-B14F-4D97-AF65-F5344CB8AC3E}">
        <p14:creationId xmlns:p14="http://schemas.microsoft.com/office/powerpoint/2010/main" val="36509540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1201400" cy="5032375"/>
          </a:xfrm>
        </p:spPr>
        <p:txBody>
          <a:bodyPr>
            <a:normAutofit lnSpcReduction="10000"/>
          </a:bodyPr>
          <a:lstStyle/>
          <a:p>
            <a:pPr marL="0" indent="0">
              <a:buNone/>
            </a:pPr>
            <a:r>
              <a:rPr lang="pt-BR" dirty="0"/>
              <a:t>[1] Jonathan Ho, et al., “</a:t>
            </a:r>
            <a:r>
              <a:rPr lang="pt-BR" dirty="0" err="1"/>
              <a:t>Denoising</a:t>
            </a:r>
            <a:r>
              <a:rPr lang="pt-BR" dirty="0"/>
              <a:t> </a:t>
            </a:r>
            <a:r>
              <a:rPr lang="pt-BR" dirty="0" err="1"/>
              <a:t>Diffusion</a:t>
            </a:r>
            <a:r>
              <a:rPr lang="pt-BR" dirty="0"/>
              <a:t> </a:t>
            </a:r>
            <a:r>
              <a:rPr lang="pt-BR" dirty="0" err="1"/>
              <a:t>Probabilistic</a:t>
            </a:r>
            <a:r>
              <a:rPr lang="pt-BR" dirty="0"/>
              <a:t> Models”, </a:t>
            </a:r>
            <a:r>
              <a:rPr lang="pt-BR" dirty="0">
                <a:hlinkClick r:id="rId3">
                  <a:extLst>
                    <a:ext uri="{A12FA001-AC4F-418D-AE19-62706E023703}">
                      <ahyp:hlinkClr xmlns:ahyp="http://schemas.microsoft.com/office/drawing/2018/hyperlinkcolor" val="tx"/>
                    </a:ext>
                  </a:extLst>
                </a:hlinkClick>
              </a:rPr>
              <a:t>https://arxiv.org/abs/2006.11239</a:t>
            </a:r>
            <a:endParaRPr lang="pt-BR" dirty="0"/>
          </a:p>
          <a:p>
            <a:pPr marL="0" indent="0">
              <a:buNone/>
            </a:pPr>
            <a:r>
              <a:rPr lang="pt-BR" dirty="0"/>
              <a:t>[2] Olaf </a:t>
            </a:r>
            <a:r>
              <a:rPr lang="pt-BR" dirty="0" err="1"/>
              <a:t>Ronneberger</a:t>
            </a:r>
            <a:r>
              <a:rPr lang="pt-BR" dirty="0"/>
              <a:t>, et al., “</a:t>
            </a:r>
            <a:r>
              <a:rPr lang="en-US" dirty="0"/>
              <a:t>U-Net: Convolutional Networks for Biomedical Image Segmentation”, </a:t>
            </a:r>
            <a:r>
              <a:rPr lang="en-US" dirty="0">
                <a:hlinkClick r:id="rId4">
                  <a:extLst>
                    <a:ext uri="{A12FA001-AC4F-418D-AE19-62706E023703}">
                      <ahyp:hlinkClr xmlns:ahyp="http://schemas.microsoft.com/office/drawing/2018/hyperlinkcolor" val="tx"/>
                    </a:ext>
                  </a:extLst>
                </a:hlinkClick>
              </a:rPr>
              <a:t>https://arxiv.org/abs/1505.04597</a:t>
            </a:r>
            <a:endParaRPr lang="en-US" dirty="0"/>
          </a:p>
          <a:p>
            <a:pPr marL="0" indent="0" algn="l">
              <a:buNone/>
            </a:pPr>
            <a:r>
              <a:rPr lang="en-US" dirty="0"/>
              <a:t>[3] </a:t>
            </a:r>
            <a:r>
              <a:rPr lang="pt-BR" dirty="0" err="1"/>
              <a:t>Jiaming</a:t>
            </a:r>
            <a:r>
              <a:rPr lang="pt-BR" dirty="0"/>
              <a:t> Song, </a:t>
            </a:r>
            <a:r>
              <a:rPr lang="pt-BR" dirty="0" err="1"/>
              <a:t>Chenlin</a:t>
            </a:r>
            <a:r>
              <a:rPr lang="pt-BR" dirty="0"/>
              <a:t> Meng, Stefano </a:t>
            </a:r>
            <a:r>
              <a:rPr lang="pt-BR" dirty="0" err="1"/>
              <a:t>Ermon</a:t>
            </a:r>
            <a:r>
              <a:rPr lang="pt-BR" dirty="0"/>
              <a:t>, </a:t>
            </a:r>
            <a:r>
              <a:rPr lang="en-US" dirty="0"/>
              <a:t>“</a:t>
            </a:r>
            <a:r>
              <a:rPr lang="pt-BR" dirty="0" err="1"/>
              <a:t>Denoising</a:t>
            </a:r>
            <a:r>
              <a:rPr lang="pt-BR" dirty="0"/>
              <a:t> </a:t>
            </a:r>
            <a:r>
              <a:rPr lang="pt-BR" dirty="0" err="1"/>
              <a:t>Diffusion</a:t>
            </a:r>
            <a:r>
              <a:rPr lang="pt-BR" dirty="0"/>
              <a:t> </a:t>
            </a:r>
            <a:r>
              <a:rPr lang="pt-BR" dirty="0" err="1"/>
              <a:t>Implicit</a:t>
            </a:r>
            <a:r>
              <a:rPr lang="pt-BR" dirty="0"/>
              <a:t> Models”, </a:t>
            </a:r>
            <a:r>
              <a:rPr lang="pt-BR" dirty="0">
                <a:hlinkClick r:id="rId5">
                  <a:extLst>
                    <a:ext uri="{A12FA001-AC4F-418D-AE19-62706E023703}">
                      <ahyp:hlinkClr xmlns:ahyp="http://schemas.microsoft.com/office/drawing/2018/hyperlinkcolor" val="tx"/>
                    </a:ext>
                  </a:extLst>
                </a:hlinkClick>
              </a:rPr>
              <a:t>https://arxiv.org/abs/2010.02502</a:t>
            </a:r>
            <a:endParaRPr lang="pt-BR" dirty="0"/>
          </a:p>
          <a:p>
            <a:pPr marL="0" indent="0" algn="l">
              <a:buNone/>
            </a:pPr>
            <a:r>
              <a:rPr lang="en-US" dirty="0"/>
              <a:t>[4] </a:t>
            </a:r>
            <a:r>
              <a:rPr lang="pt-BR" b="0" i="0" dirty="0" err="1">
                <a:effectLst/>
              </a:rPr>
              <a:t>Prafulla</a:t>
            </a:r>
            <a:r>
              <a:rPr lang="pt-BR" b="0" i="0" dirty="0">
                <a:effectLst/>
              </a:rPr>
              <a:t> </a:t>
            </a:r>
            <a:r>
              <a:rPr lang="pt-BR" b="0" i="0" dirty="0" err="1">
                <a:effectLst/>
              </a:rPr>
              <a:t>Dhariwal</a:t>
            </a:r>
            <a:r>
              <a:rPr lang="pt-BR" b="0" i="0" dirty="0">
                <a:effectLst/>
              </a:rPr>
              <a:t>, Alex </a:t>
            </a:r>
            <a:r>
              <a:rPr lang="pt-BR" b="0" i="0" dirty="0" err="1">
                <a:effectLst/>
              </a:rPr>
              <a:t>Nichol</a:t>
            </a:r>
            <a:r>
              <a:rPr lang="pt-BR" b="0" i="0" dirty="0">
                <a:effectLst/>
              </a:rPr>
              <a:t>, </a:t>
            </a:r>
            <a:r>
              <a:rPr lang="pt-BR" dirty="0"/>
              <a:t>“</a:t>
            </a:r>
            <a:r>
              <a:rPr lang="pt-BR" dirty="0" err="1"/>
              <a:t>Diffusion</a:t>
            </a:r>
            <a:r>
              <a:rPr lang="pt-BR" dirty="0"/>
              <a:t> Models Beat </a:t>
            </a:r>
            <a:r>
              <a:rPr lang="pt-BR" dirty="0" err="1"/>
              <a:t>GANs</a:t>
            </a:r>
            <a:r>
              <a:rPr lang="pt-BR" dirty="0"/>
              <a:t> </a:t>
            </a:r>
            <a:r>
              <a:rPr lang="pt-BR" dirty="0" err="1"/>
              <a:t>on</a:t>
            </a:r>
            <a:r>
              <a:rPr lang="pt-BR" dirty="0"/>
              <a:t> </a:t>
            </a:r>
            <a:r>
              <a:rPr lang="pt-BR" dirty="0" err="1"/>
              <a:t>Image</a:t>
            </a:r>
            <a:r>
              <a:rPr lang="pt-BR" dirty="0"/>
              <a:t> </a:t>
            </a:r>
            <a:r>
              <a:rPr lang="pt-BR" dirty="0" err="1"/>
              <a:t>Synthesis</a:t>
            </a:r>
            <a:r>
              <a:rPr lang="pt-BR" dirty="0"/>
              <a:t>”, </a:t>
            </a:r>
            <a:r>
              <a:rPr lang="pt-BR" dirty="0">
                <a:hlinkClick r:id="rId6">
                  <a:extLst>
                    <a:ext uri="{A12FA001-AC4F-418D-AE19-62706E023703}">
                      <ahyp:hlinkClr xmlns:ahyp="http://schemas.microsoft.com/office/drawing/2018/hyperlinkcolor" val="tx"/>
                    </a:ext>
                  </a:extLst>
                </a:hlinkClick>
              </a:rPr>
              <a:t>https://arxiv.org/abs/2105.05233</a:t>
            </a:r>
            <a:endParaRPr lang="en-US" dirty="0"/>
          </a:p>
          <a:p>
            <a:pPr marL="0" indent="0" algn="l">
              <a:buNone/>
            </a:pPr>
            <a:r>
              <a:rPr lang="en-US" dirty="0"/>
              <a:t>[5] </a:t>
            </a:r>
            <a:r>
              <a:rPr lang="pt-BR" b="0" i="0" dirty="0">
                <a:effectLst/>
              </a:rPr>
              <a:t>Robin </a:t>
            </a:r>
            <a:r>
              <a:rPr lang="pt-BR" b="0" i="0" dirty="0" err="1">
                <a:effectLst/>
              </a:rPr>
              <a:t>Rombach</a:t>
            </a:r>
            <a:r>
              <a:rPr lang="pt-BR" b="0" i="0" dirty="0">
                <a:effectLst/>
              </a:rPr>
              <a:t>,</a:t>
            </a:r>
            <a:r>
              <a:rPr lang="pt-BR" dirty="0"/>
              <a:t> et al.</a:t>
            </a:r>
            <a:r>
              <a:rPr lang="en-US" b="0" i="0" dirty="0">
                <a:effectLst/>
              </a:rPr>
              <a:t>, </a:t>
            </a:r>
            <a:r>
              <a:rPr lang="pt-BR" dirty="0"/>
              <a:t>“</a:t>
            </a:r>
            <a:r>
              <a:rPr lang="en-US" dirty="0"/>
              <a:t>High-Resolution Image Synthesis with Latent Diffusion Models”, </a:t>
            </a:r>
            <a:r>
              <a:rPr lang="en-US" dirty="0">
                <a:hlinkClick r:id="rId7">
                  <a:extLst>
                    <a:ext uri="{A12FA001-AC4F-418D-AE19-62706E023703}">
                      <ahyp:hlinkClr xmlns:ahyp="http://schemas.microsoft.com/office/drawing/2018/hyperlinkcolor" val="tx"/>
                    </a:ext>
                  </a:extLst>
                </a:hlinkClick>
              </a:rPr>
              <a:t>https://arxiv.org/abs/2112.10752</a:t>
            </a:r>
            <a:endParaRPr lang="pt-BR" dirty="0"/>
          </a:p>
          <a:p>
            <a:pPr marL="0" indent="0">
              <a:buNone/>
            </a:pPr>
            <a:r>
              <a:rPr lang="pt-BR" dirty="0"/>
              <a:t>[6] </a:t>
            </a:r>
            <a:r>
              <a:rPr lang="pt-BR" b="0" i="0" dirty="0">
                <a:effectLst/>
              </a:rPr>
              <a:t>Calvin </a:t>
            </a:r>
            <a:r>
              <a:rPr lang="pt-BR" b="0" i="0" dirty="0" err="1">
                <a:effectLst/>
              </a:rPr>
              <a:t>Luo</a:t>
            </a:r>
            <a:r>
              <a:rPr lang="pt-BR" b="0" i="0" dirty="0">
                <a:effectLst/>
              </a:rPr>
              <a:t>, </a:t>
            </a:r>
            <a:r>
              <a:rPr lang="pt-BR" dirty="0"/>
              <a:t>“</a:t>
            </a:r>
            <a:r>
              <a:rPr lang="pt-BR" dirty="0" err="1"/>
              <a:t>Understanding</a:t>
            </a:r>
            <a:r>
              <a:rPr lang="pt-BR" dirty="0"/>
              <a:t> </a:t>
            </a:r>
            <a:r>
              <a:rPr lang="pt-BR" dirty="0" err="1"/>
              <a:t>Diffusion</a:t>
            </a:r>
            <a:r>
              <a:rPr lang="pt-BR" dirty="0"/>
              <a:t> Models: A </a:t>
            </a:r>
            <a:r>
              <a:rPr lang="pt-BR" dirty="0" err="1"/>
              <a:t>Unified</a:t>
            </a:r>
            <a:r>
              <a:rPr lang="pt-BR" dirty="0"/>
              <a:t> Perspective”, </a:t>
            </a:r>
            <a:r>
              <a:rPr lang="pt-BR" dirty="0">
                <a:hlinkClick r:id="rId8"/>
              </a:rPr>
              <a:t>https://arxiv.org/abs/2208.11970</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A8D3A-2C6C-0C57-8E1D-9A1B66B2A5A4}"/>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6AB1B0-87D5-6363-F1AA-B59593001993}"/>
                  </a:ext>
                </a:extLst>
              </p:cNvPr>
              <p:cNvSpPr>
                <a:spLocks noGrp="1"/>
              </p:cNvSpPr>
              <p:nvPr>
                <p:ph idx="1"/>
              </p:nvPr>
            </p:nvSpPr>
            <p:spPr>
              <a:xfrm>
                <a:off x="5991224" y="1825624"/>
                <a:ext cx="6062229" cy="5032375"/>
              </a:xfrm>
            </p:spPr>
            <p:txBody>
              <a:bodyPr>
                <a:normAutofit/>
              </a:bodyPr>
              <a:lstStyle/>
              <a:p>
                <a:r>
                  <a:rPr lang="pt-BR" dirty="0"/>
                  <a:t>Vamos considerar, por exemplo, a distribuição, </a:t>
                </a:r>
                <a14:m>
                  <m:oMath xmlns:m="http://schemas.openxmlformats.org/officeDocument/2006/math">
                    <m:r>
                      <a:rPr lang="pt-BR" b="0" i="1" smtClean="0">
                        <a:latin typeface="Cambria Math" panose="02040503050406030204" pitchFamily="18" charset="0"/>
                      </a:rPr>
                      <m:t>𝑞</m:t>
                    </m:r>
                  </m:oMath>
                </a14:m>
                <a:r>
                  <a:rPr lang="pt-BR" dirty="0"/>
                  <a:t>, de todas as imagens que ocorrem naturalmente. </a:t>
                </a:r>
              </a:p>
              <a:p>
                <a:pPr lvl="1">
                  <a:buFont typeface="Wingdings" panose="05000000000000000000" pitchFamily="2" charset="2"/>
                  <a:buChar char="§"/>
                </a:pPr>
                <a:r>
                  <a:rPr lang="pt-BR" dirty="0"/>
                  <a:t>A distribuição </a:t>
                </a:r>
                <a14:m>
                  <m:oMath xmlns:m="http://schemas.openxmlformats.org/officeDocument/2006/math">
                    <m:r>
                      <a:rPr lang="pt-BR" b="0" i="1" smtClean="0">
                        <a:latin typeface="Cambria Math" panose="02040503050406030204" pitchFamily="18" charset="0"/>
                      </a:rPr>
                      <m:t>𝑞</m:t>
                    </m:r>
                  </m:oMath>
                </a14:m>
                <a:r>
                  <a:rPr lang="pt-BR" dirty="0"/>
                  <a:t> é chamada de </a:t>
                </a:r>
                <a:r>
                  <a:rPr lang="pt-BR" b="1" i="1" dirty="0">
                    <a:solidFill>
                      <a:srgbClr val="7030A0"/>
                    </a:solidFill>
                  </a:rPr>
                  <a:t>distribuição original</a:t>
                </a:r>
                <a:r>
                  <a:rPr lang="pt-BR" dirty="0"/>
                  <a:t>, alvo ou objetivo.</a:t>
                </a:r>
              </a:p>
              <a:p>
                <a:r>
                  <a:rPr lang="pt-BR" dirty="0"/>
                  <a:t>Cada imagem é um ponto no espaço criado por todas as imagens e a distribuição das imagens que ocorrem naturalmente é uma "nuvem" nesse espaço.</a:t>
                </a:r>
              </a:p>
            </p:txBody>
          </p:sp>
        </mc:Choice>
        <mc:Fallback xmlns="">
          <p:sp>
            <p:nvSpPr>
              <p:cNvPr id="3" name="Espaço Reservado para Conteúdo 2">
                <a:extLst>
                  <a:ext uri="{FF2B5EF4-FFF2-40B4-BE49-F238E27FC236}">
                    <a16:creationId xmlns:a16="http://schemas.microsoft.com/office/drawing/2014/main" id="{196AB1B0-87D5-6363-F1AA-B59593001993}"/>
                  </a:ext>
                </a:extLst>
              </p:cNvPr>
              <p:cNvSpPr>
                <a:spLocks noGrp="1" noRot="1" noChangeAspect="1" noMove="1" noResize="1" noEditPoints="1" noAdjustHandles="1" noChangeArrowheads="1" noChangeShapeType="1" noTextEdit="1"/>
              </p:cNvSpPr>
              <p:nvPr>
                <p:ph idx="1"/>
              </p:nvPr>
            </p:nvSpPr>
            <p:spPr>
              <a:xfrm>
                <a:off x="5991224" y="1825624"/>
                <a:ext cx="6062229" cy="5032375"/>
              </a:xfrm>
              <a:blipFill>
                <a:blip r:embed="rId2"/>
                <a:stretch>
                  <a:fillRect l="-1811" t="-1937" r="-805"/>
                </a:stretch>
              </a:blipFill>
            </p:spPr>
            <p:txBody>
              <a:bodyPr/>
              <a:lstStyle/>
              <a:p>
                <a:r>
                  <a:rPr lang="pt-BR">
                    <a:noFill/>
                  </a:rPr>
                  <a:t> </a:t>
                </a:r>
              </a:p>
            </p:txBody>
          </p:sp>
        </mc:Fallback>
      </mc:AlternateContent>
      <p:pic>
        <p:nvPicPr>
          <p:cNvPr id="29" name="Imagem 28">
            <a:extLst>
              <a:ext uri="{FF2B5EF4-FFF2-40B4-BE49-F238E27FC236}">
                <a16:creationId xmlns:a16="http://schemas.microsoft.com/office/drawing/2014/main" id="{25B196A3-B8F6-94C1-3E51-C24493D0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14" y="1825624"/>
            <a:ext cx="3231722" cy="3974203"/>
          </a:xfrm>
          <a:prstGeom prst="rect">
            <a:avLst/>
          </a:prstGeom>
        </p:spPr>
      </p:pic>
    </p:spTree>
    <p:extLst>
      <p:ext uri="{BB962C8B-B14F-4D97-AF65-F5344CB8AC3E}">
        <p14:creationId xmlns:p14="http://schemas.microsoft.com/office/powerpoint/2010/main" val="766727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818147" y="847023"/>
            <a:ext cx="10722544" cy="5380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b="1" dirty="0"/>
              <a:t>Anexo I</a:t>
            </a:r>
          </a:p>
          <a:p>
            <a:pPr algn="ctr"/>
            <a:r>
              <a:rPr lang="pt-BR" sz="6600" dirty="0"/>
              <a:t>O truque de </a:t>
            </a:r>
            <a:r>
              <a:rPr lang="pt-BR" sz="6600" dirty="0" err="1"/>
              <a:t>reparametrização</a:t>
            </a:r>
            <a:r>
              <a:rPr lang="pt-BR" sz="6600" dirty="0"/>
              <a:t>: Amostragem tratável em forma fechada em qualquer passo de tempo</a:t>
            </a:r>
          </a:p>
        </p:txBody>
      </p:sp>
    </p:spTree>
    <p:extLst>
      <p:ext uri="{BB962C8B-B14F-4D97-AF65-F5344CB8AC3E}">
        <p14:creationId xmlns:p14="http://schemas.microsoft.com/office/powerpoint/2010/main" val="572250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Usando o </a:t>
                </a:r>
                <a:r>
                  <a:rPr lang="pt-BR" b="1" i="1" dirty="0">
                    <a:solidFill>
                      <a:srgbClr val="00B050"/>
                    </a:solidFill>
                  </a:rPr>
                  <a:t>truque da </a:t>
                </a:r>
                <a:r>
                  <a:rPr lang="pt-BR" b="1" i="1" dirty="0" err="1">
                    <a:solidFill>
                      <a:srgbClr val="00B050"/>
                    </a:solidFill>
                  </a:rPr>
                  <a:t>reparametrização</a:t>
                </a:r>
                <a:r>
                  <a:rPr lang="pt-BR" dirty="0"/>
                  <a:t>, podemos amostrar em qualquer instante de tempo, </a:t>
                </a:r>
                <a14:m>
                  <m:oMath xmlns:m="http://schemas.openxmlformats.org/officeDocument/2006/math">
                    <m:r>
                      <a:rPr lang="pt-BR" b="0" i="1" smtClean="0">
                        <a:latin typeface="Cambria Math" panose="02040503050406030204" pitchFamily="18" charset="0"/>
                      </a:rPr>
                      <m:t>𝑡</m:t>
                    </m:r>
                  </m:oMath>
                </a14:m>
                <a:r>
                  <a:rPr lang="pt-BR" dirty="0"/>
                  <a:t>, sempre começando 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0</m:t>
                        </m:r>
                      </m:sub>
                    </m:sSub>
                  </m:oMath>
                </a14:m>
                <a:r>
                  <a:rPr lang="pt-BR" dirty="0"/>
                  <a:t> (i.e., a imagem original).</a:t>
                </a:r>
              </a:p>
              <a:p>
                <a:r>
                  <a:rPr lang="pt-BR" dirty="0"/>
                  <a:t>Vamos começar pelo instante, </a:t>
                </a:r>
                <a14:m>
                  <m:oMath xmlns:m="http://schemas.openxmlformats.org/officeDocument/2006/math">
                    <m:r>
                      <a:rPr lang="pt-BR" b="0" i="1" smtClean="0">
                        <a:latin typeface="Cambria Math" panose="02040503050406030204" pitchFamily="18" charset="0"/>
                      </a:rPr>
                      <m:t>𝑡</m:t>
                    </m:r>
                    <m:r>
                      <a:rPr lang="pt-BR" b="0" i="0" smtClean="0">
                        <a:latin typeface="Cambria Math" panose="02040503050406030204" pitchFamily="18" charset="0"/>
                      </a:rPr>
                      <m:t>.</m:t>
                    </m:r>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ea typeface="Cambria Math" panose="02040503050406030204" pitchFamily="18" charset="0"/>
                            </a:rPr>
                          </m:ctrlPr>
                        </m:radPr>
                        <m:deg/>
                        <m:e>
                          <m:r>
                            <a:rPr lang="pt-BR" b="0" i="1" smtClean="0">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rad>
                        <m:radPr>
                          <m:degHide m:val="on"/>
                          <m:ctrlPr>
                            <a:rPr lang="pt-BR" i="1">
                              <a:latin typeface="Cambria Math" panose="02040503050406030204" pitchFamily="18" charset="0"/>
                              <a:ea typeface="Cambria Math" panose="02040503050406030204" pitchFamily="18" charset="0"/>
                            </a:rPr>
                          </m:ctrlPr>
                        </m:radPr>
                        <m:deg/>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oMath>
                  </m:oMathPara>
                </a14:m>
                <a:endParaRPr lang="pt-BR" b="0" dirty="0"/>
              </a:p>
              <a:p>
                <a:r>
                  <a:rPr lang="pt-BR" dirty="0"/>
                  <a:t>Definindo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rPr>
                          <m:t>𝑡</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𝛽</m:t>
                        </m:r>
                      </m:e>
                      <m:sub>
                        <m:r>
                          <a:rPr lang="pt-BR" i="1">
                            <a:latin typeface="Cambria Math" panose="02040503050406030204" pitchFamily="18" charset="0"/>
                          </a:rPr>
                          <m:t>𝑡</m:t>
                        </m:r>
                      </m:sub>
                    </m:sSub>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m:t>
                      </m:r>
                    </m:oMath>
                  </m:oMathPara>
                </a14:m>
                <a:endParaRPr lang="pt-BR" dirty="0"/>
              </a:p>
              <a:p>
                <a:r>
                  <a:rPr lang="pt-BR" dirty="0"/>
                  <a:t>Na sequência, definimos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da mesma forma</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𝑡</m:t>
                        </m:r>
                        <m:r>
                          <a:rPr lang="pt-BR" b="0" i="1" smtClean="0">
                            <a:latin typeface="Cambria Math" panose="02040503050406030204" pitchFamily="18" charset="0"/>
                          </a:rPr>
                          <m:t>−1</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d>
                        <m:dPr>
                          <m:begChr m:val="{"/>
                          <m:endChr m:val="}"/>
                          <m:ctrlPr>
                            <a:rPr lang="pt-BR" i="1" smtClean="0">
                              <a:latin typeface="Cambria Math" panose="02040503050406030204" pitchFamily="18" charset="0"/>
                              <a:ea typeface="Cambria Math" panose="02040503050406030204" pitchFamily="18" charset="0"/>
                            </a:rPr>
                          </m:ctrlPr>
                        </m:dPr>
                        <m:e>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e>
                      </m:d>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55"/>
                </a:stretch>
              </a:blipFill>
            </p:spPr>
            <p:txBody>
              <a:bodyPr/>
              <a:lstStyle/>
              <a:p>
                <a:r>
                  <a:rPr lang="pt-BR">
                    <a:noFill/>
                  </a:rPr>
                  <a:t> </a:t>
                </a:r>
              </a:p>
            </p:txBody>
          </p:sp>
        </mc:Fallback>
      </mc:AlternateContent>
    </p:spTree>
    <p:extLst>
      <p:ext uri="{BB962C8B-B14F-4D97-AF65-F5344CB8AC3E}">
        <p14:creationId xmlns:p14="http://schemas.microsoft.com/office/powerpoint/2010/main" val="3296917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Organizando os termos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−1</m:t>
                          </m:r>
                        </m:sub>
                      </m:sSub>
                      <m:r>
                        <a:rPr lang="pt-BR" b="0" i="0" smtClean="0">
                          <a:latin typeface="Cambria Math" panose="02040503050406030204" pitchFamily="18" charset="0"/>
                        </a:rPr>
                        <m:t>.</m:t>
                      </m:r>
                    </m:oMath>
                  </m:oMathPara>
                </a14:m>
                <a:endParaRPr lang="pt-BR" dirty="0"/>
              </a:p>
              <a:p>
                <a:r>
                  <a:rPr lang="pt-BR" dirty="0"/>
                  <a:t>A soma de duas variáveis aleatórias normalmente distribuídas é outra variável aleatória normalmente distribuída com média e variância iguais à soma das médias e variâncias das variáveis aleatórias individuais.</a:t>
                </a:r>
              </a:p>
              <a:p>
                <a:r>
                  <a:rPr lang="pt-BR" dirty="0"/>
                  <a:t>Portanto,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d>
                            <m:dPr>
                              <m:ctrlPr>
                                <a:rPr lang="pt-BR" i="1" smtClean="0">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d>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a:p>
                <a:r>
                  <a:rPr lang="pt-BR" dirty="0"/>
                  <a:t>Simplificando o segundo termo,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−2</m:t>
                          </m:r>
                        </m:sub>
                      </m:sSub>
                      <m:r>
                        <a:rPr lang="pt-BR" b="0" i="0" smtClean="0">
                          <a:latin typeface="Cambria Math" panose="02040503050406030204" pitchFamily="18" charset="0"/>
                        </a:rPr>
                        <m:t>.</m:t>
                      </m:r>
                    </m:oMath>
                  </m:oMathPara>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939" t="-1937" r="-1601"/>
                </a:stretch>
              </a:blipFill>
            </p:spPr>
            <p:txBody>
              <a:bodyPr/>
              <a:lstStyle/>
              <a:p>
                <a:r>
                  <a:rPr lang="pt-BR">
                    <a:noFill/>
                  </a:rPr>
                  <a:t> </a:t>
                </a:r>
              </a:p>
            </p:txBody>
          </p:sp>
        </mc:Fallback>
      </mc:AlternateContent>
    </p:spTree>
    <p:extLst>
      <p:ext uri="{BB962C8B-B14F-4D97-AF65-F5344CB8AC3E}">
        <p14:creationId xmlns:p14="http://schemas.microsoft.com/office/powerpoint/2010/main" val="55185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61500-BA7F-8F65-D792-E01E5A938439}"/>
              </a:ext>
            </a:extLst>
          </p:cNvPr>
          <p:cNvSpPr>
            <a:spLocks noGrp="1"/>
          </p:cNvSpPr>
          <p:nvPr>
            <p:ph type="title"/>
          </p:nvPr>
        </p:nvSpPr>
        <p:spPr/>
        <p:txBody>
          <a:bodyPr/>
          <a:lstStyle/>
          <a:p>
            <a:r>
              <a:rPr lang="pt-BR" sz="4400" dirty="0"/>
              <a:t>O truque de </a:t>
            </a:r>
            <a:r>
              <a:rPr lang="pt-BR" sz="4400" dirty="0" err="1"/>
              <a:t>reparametrização</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B39E2C15-F3A1-95FA-60F2-9E896A22FD32}"/>
                  </a:ext>
                </a:extLst>
              </p:cNvPr>
              <p:cNvSpPr>
                <a:spLocks noGrp="1"/>
              </p:cNvSpPr>
              <p:nvPr>
                <p:ph idx="1"/>
              </p:nvPr>
            </p:nvSpPr>
            <p:spPr>
              <a:xfrm>
                <a:off x="838199" y="1825624"/>
                <a:ext cx="11039375" cy="5032375"/>
              </a:xfrm>
            </p:spPr>
            <p:txBody>
              <a:bodyPr/>
              <a:lstStyle/>
              <a:p>
                <a:r>
                  <a:rPr lang="pt-BR" dirty="0"/>
                  <a:t>Substituindo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−2</m:t>
                        </m:r>
                      </m:sub>
                    </m:sSub>
                  </m:oMath>
                </a14:m>
                <a:r>
                  <a:rPr lang="pt-BR" dirty="0"/>
                  <a:t> em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r>
                            <a:rPr lang="pt-BR" i="1">
                              <a:latin typeface="Cambria Math" panose="02040503050406030204" pitchFamily="18" charset="0"/>
                            </a:rPr>
                            <m:t>−3</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rPr>
                            <m:t>𝑡</m:t>
                          </m:r>
                          <m:r>
                            <a:rPr lang="pt-BR" i="1">
                              <a:latin typeface="Cambria Math" panose="02040503050406030204" pitchFamily="18" charset="0"/>
                            </a:rPr>
                            <m:t>−3</m:t>
                          </m:r>
                        </m:sub>
                      </m:sSub>
                      <m:r>
                        <a:rPr lang="pt-BR" b="0" i="0" smtClean="0">
                          <a:latin typeface="Cambria Math" panose="02040503050406030204" pitchFamily="18" charset="0"/>
                        </a:rPr>
                        <m:t>.</m:t>
                      </m:r>
                    </m:oMath>
                  </m:oMathPara>
                </a14:m>
                <a:endParaRPr lang="pt-BR" dirty="0"/>
              </a:p>
              <a:p>
                <a:r>
                  <a:rPr lang="pt-BR" dirty="0"/>
                  <a:t>Se prosseguirmos até </a:t>
                </a:r>
                <a14:m>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1−</m:t>
                              </m:r>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e>
                      </m:rad>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0</m:t>
                          </m:r>
                        </m:sub>
                      </m:sSub>
                      <m:r>
                        <a:rPr lang="pt-BR" b="0" i="0" smtClean="0">
                          <a:latin typeface="Cambria Math" panose="02040503050406030204" pitchFamily="18" charset="0"/>
                        </a:rPr>
                        <m:t>.</m:t>
                      </m:r>
                    </m:oMath>
                  </m:oMathPara>
                </a14:m>
                <a:endParaRPr lang="pt-BR" dirty="0"/>
              </a:p>
              <a:p>
                <a:r>
                  <a:rPr lang="pt-BR" dirty="0"/>
                  <a:t>Portanto, definindo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i="1">
                            <a:latin typeface="Cambria Math" panose="02040503050406030204" pitchFamily="18" charset="0"/>
                            <a:ea typeface="Cambria Math" panose="02040503050406030204" pitchFamily="18" charset="0"/>
                          </a:rPr>
                          <m:t>−1</m:t>
                        </m:r>
                      </m:sub>
                    </m:sSub>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𝑡</m:t>
                        </m:r>
                      </m:sup>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𝛼</m:t>
                            </m:r>
                          </m:e>
                          <m:sub>
                            <m:r>
                              <a:rPr lang="pt-BR" i="1">
                                <a:latin typeface="Cambria Math" panose="02040503050406030204" pitchFamily="18" charset="0"/>
                                <a:ea typeface="Cambria Math" panose="02040503050406030204" pitchFamily="18" charset="0"/>
                              </a:rPr>
                              <m:t>𝑖</m:t>
                            </m:r>
                          </m:sub>
                        </m:sSub>
                      </m:e>
                    </m:nary>
                  </m:oMath>
                </a14:m>
                <a:r>
                  <a:rPr lang="pt-BR" dirty="0"/>
                  <a:t>, podemos reescrever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oMath>
                </a14:m>
                <a:r>
                  <a:rPr lang="pt-BR" dirty="0"/>
                  <a:t> como</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i="1">
                              <a:latin typeface="Cambria Math" panose="02040503050406030204" pitchFamily="18" charset="0"/>
                            </a:rPr>
                            <m:t>𝑡</m:t>
                          </m:r>
                        </m:sub>
                      </m:sSub>
                      <m:r>
                        <a:rPr lang="pt-BR" b="0" i="1" smtClean="0">
                          <a:latin typeface="Cambria Math" panose="02040503050406030204" pitchFamily="18" charset="0"/>
                        </a:rPr>
                        <m:t>=</m:t>
                      </m:r>
                      <m:rad>
                        <m:radPr>
                          <m:degHide m:val="on"/>
                          <m:ctrlPr>
                            <a:rPr lang="pt-BR" i="1">
                              <a:latin typeface="Cambria Math" panose="02040503050406030204" pitchFamily="18" charset="0"/>
                            </a:rPr>
                          </m:ctrlPr>
                        </m:radPr>
                        <m:deg/>
                        <m:e>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sSub>
                        <m:sSubPr>
                          <m:ctrlPr>
                            <a:rPr lang="pt-BR" i="1" smtClean="0">
                              <a:latin typeface="Cambria Math" panose="02040503050406030204" pitchFamily="18" charset="0"/>
                            </a:rPr>
                          </m:ctrlPr>
                        </m:sSubPr>
                        <m:e>
                          <m:r>
                            <a:rPr lang="pt-BR" b="1" i="1">
                              <a:latin typeface="Cambria Math" panose="02040503050406030204" pitchFamily="18" charset="0"/>
                            </a:rPr>
                            <m:t>𝒙</m:t>
                          </m:r>
                        </m:e>
                        <m:sub>
                          <m:r>
                            <a:rPr lang="pt-BR" b="0" i="1" smtClean="0">
                              <a:latin typeface="Cambria Math" panose="02040503050406030204" pitchFamily="18" charset="0"/>
                            </a:rPr>
                            <m:t>0</m:t>
                          </m:r>
                        </m:sub>
                      </m:sSub>
                      <m:r>
                        <a:rPr lang="pt-BR">
                          <a:latin typeface="Cambria Math" panose="02040503050406030204" pitchFamily="18" charset="0"/>
                        </a:rPr>
                        <m:t>+</m:t>
                      </m:r>
                      <m:rad>
                        <m:radPr>
                          <m:degHide m:val="on"/>
                          <m:ctrlPr>
                            <a:rPr lang="pt-BR" i="1" smtClean="0">
                              <a:latin typeface="Cambria Math" panose="02040503050406030204" pitchFamily="18" charset="0"/>
                            </a:rPr>
                          </m:ctrlPr>
                        </m:radPr>
                        <m:deg/>
                        <m:e>
                          <m:r>
                            <a:rPr lang="pt-BR" i="1" smtClean="0">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e>
                            <m:sub>
                              <m:r>
                                <a:rPr lang="pt-BR" i="1">
                                  <a:latin typeface="Cambria Math" panose="02040503050406030204" pitchFamily="18" charset="0"/>
                                  <a:ea typeface="Cambria Math" panose="02040503050406030204" pitchFamily="18" charset="0"/>
                                </a:rPr>
                                <m:t>𝑡</m:t>
                              </m:r>
                            </m:sub>
                          </m:sSub>
                        </m:e>
                      </m:rad>
                      <m:r>
                        <a:rPr lang="pt-BR" b="1" i="1">
                          <a:latin typeface="Cambria Math" panose="02040503050406030204" pitchFamily="18" charset="0"/>
                          <a:ea typeface="Cambria Math" panose="02040503050406030204" pitchFamily="18" charset="0"/>
                        </a:rPr>
                        <m:t>𝝐</m:t>
                      </m:r>
                      <m:r>
                        <a:rPr lang="pt-BR" b="0" i="0" smtClean="0">
                          <a:latin typeface="Cambria Math" panose="02040503050406030204" pitchFamily="18" charset="0"/>
                          <a:ea typeface="Cambria Math" panose="02040503050406030204" pitchFamily="18" charset="0"/>
                        </a:rPr>
                        <m:t>,</m:t>
                      </m:r>
                    </m:oMath>
                  </m:oMathPara>
                </a14:m>
                <a:endParaRPr lang="pt-BR" dirty="0"/>
              </a:p>
              <a:p>
                <a:pPr marL="0" indent="0">
                  <a:buNone/>
                </a:pPr>
                <a:r>
                  <a:rPr lang="pt-BR" dirty="0"/>
                  <a:t>o</a:t>
                </a:r>
                <a:r>
                  <a:rPr lang="pt-BR"/>
                  <a:t>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sub>
                    </m:sSub>
                    <m:r>
                      <a:rPr lang="pt-BR" b="1"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1"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rPr>
                        </m:ctrlPr>
                      </m:sSubPr>
                      <m:e>
                        <m:r>
                          <a:rPr lang="pt-BR" b="1" i="1">
                            <a:latin typeface="Cambria Math" panose="02040503050406030204" pitchFamily="18" charset="0"/>
                            <a:ea typeface="Cambria Math" panose="02040503050406030204" pitchFamily="18" charset="0"/>
                          </a:rPr>
                          <m:t>𝝐</m:t>
                        </m:r>
                      </m:e>
                      <m:sub>
                        <m:r>
                          <a:rPr lang="pt-BR" i="1">
                            <a:latin typeface="Cambria Math" panose="02040503050406030204" pitchFamily="18" charset="0"/>
                            <a:ea typeface="Cambria Math" panose="02040503050406030204" pitchFamily="18" charset="0"/>
                          </a:rPr>
                          <m:t>0</m:t>
                        </m:r>
                      </m:sub>
                    </m:sSub>
                    <m:r>
                      <a:rPr lang="pt-BR" b="1" i="1" smtClean="0">
                        <a:latin typeface="Cambria Math" panose="02040503050406030204" pitchFamily="18" charset="0"/>
                        <a:ea typeface="Cambria Math" panose="02040503050406030204" pitchFamily="18" charset="0"/>
                      </a:rPr>
                      <m:t>, </m:t>
                    </m:r>
                    <m:r>
                      <a:rPr lang="pt-BR" b="1" i="1" smtClean="0">
                        <a:latin typeface="Cambria Math" panose="02040503050406030204" pitchFamily="18" charset="0"/>
                        <a:ea typeface="Cambria Math" panose="02040503050406030204" pitchFamily="18" charset="0"/>
                      </a:rPr>
                      <m:t>𝝐</m:t>
                    </m:r>
                    <m:r>
                      <a:rPr lang="pt-BR" b="1" i="1"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𝛮</m:t>
                    </m:r>
                    <m:d>
                      <m:dPr>
                        <m:ctrlPr>
                          <a:rPr lang="pt-BR" i="1">
                            <a:latin typeface="Cambria Math" panose="02040503050406030204" pitchFamily="18" charset="0"/>
                            <a:ea typeface="Cambria Math" panose="02040503050406030204" pitchFamily="18" charset="0"/>
                          </a:rPr>
                        </m:ctrlPr>
                      </m:dPr>
                      <m:e>
                        <m:r>
                          <a:rPr lang="pt-BR" b="1" i="1">
                            <a:latin typeface="Cambria Math" panose="02040503050406030204" pitchFamily="18" charset="0"/>
                            <a:ea typeface="Cambria Math" panose="02040503050406030204" pitchFamily="18" charset="0"/>
                          </a:rPr>
                          <m:t>𝟎</m:t>
                        </m:r>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𝑰</m:t>
                        </m:r>
                      </m:e>
                    </m:d>
                    <m:r>
                      <a:rPr lang="pt-BR" b="1" i="1" smtClean="0">
                        <a:latin typeface="Cambria Math" panose="02040503050406030204" pitchFamily="18" charset="0"/>
                        <a:ea typeface="Cambria Math" panose="02040503050406030204" pitchFamily="18" charset="0"/>
                      </a:rPr>
                      <m:t>.</m:t>
                    </m:r>
                  </m:oMath>
                </a14:m>
                <a:endParaRPr lang="pt-BR" dirty="0"/>
              </a:p>
            </p:txBody>
          </p:sp>
        </mc:Choice>
        <mc:Fallback xmlns="">
          <p:sp>
            <p:nvSpPr>
              <p:cNvPr id="3" name="Espaço Reservado para Conteúdo 2">
                <a:extLst>
                  <a:ext uri="{FF2B5EF4-FFF2-40B4-BE49-F238E27FC236}">
                    <a16:creationId xmlns:a16="http://schemas.microsoft.com/office/drawing/2014/main" id="{B39E2C15-F3A1-95FA-60F2-9E896A22FD32}"/>
                  </a:ext>
                </a:extLst>
              </p:cNvPr>
              <p:cNvSpPr>
                <a:spLocks noGrp="1" noRot="1" noChangeAspect="1" noMove="1" noResize="1" noEditPoints="1" noAdjustHandles="1" noChangeArrowheads="1" noChangeShapeType="1" noTextEdit="1"/>
              </p:cNvSpPr>
              <p:nvPr>
                <p:ph idx="1"/>
              </p:nvPr>
            </p:nvSpPr>
            <p:spPr>
              <a:xfrm>
                <a:off x="838199" y="1825624"/>
                <a:ext cx="11039375" cy="5032375"/>
              </a:xfrm>
              <a:blipFill>
                <a:blip r:embed="rId2"/>
                <a:stretch>
                  <a:fillRect l="-1104" t="-1937"/>
                </a:stretch>
              </a:blipFill>
            </p:spPr>
            <p:txBody>
              <a:bodyPr/>
              <a:lstStyle/>
              <a:p>
                <a:r>
                  <a:rPr lang="pt-BR">
                    <a:noFill/>
                  </a:rPr>
                  <a:t> </a:t>
                </a:r>
              </a:p>
            </p:txBody>
          </p:sp>
        </mc:Fallback>
      </mc:AlternateContent>
    </p:spTree>
    <p:extLst>
      <p:ext uri="{BB962C8B-B14F-4D97-AF65-F5344CB8AC3E}">
        <p14:creationId xmlns:p14="http://schemas.microsoft.com/office/powerpoint/2010/main" val="2276073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6378-04E5-45BD-70AD-0A136ACAF3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D96233B-E85B-06BF-D28C-C54059673D3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a:t>Figuras</a:t>
            </a:r>
            <a:endParaRPr lang="pt-BR" sz="6600" b="1" i="1" dirty="0"/>
          </a:p>
        </p:txBody>
      </p:sp>
    </p:spTree>
    <p:extLst>
      <p:ext uri="{BB962C8B-B14F-4D97-AF65-F5344CB8AC3E}">
        <p14:creationId xmlns:p14="http://schemas.microsoft.com/office/powerpoint/2010/main" val="3097577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Agrupar 27">
            <a:extLst>
              <a:ext uri="{FF2B5EF4-FFF2-40B4-BE49-F238E27FC236}">
                <a16:creationId xmlns:a16="http://schemas.microsoft.com/office/drawing/2014/main" id="{4BEA3733-91B1-53DC-DFD4-E49726A39EED}"/>
              </a:ext>
            </a:extLst>
          </p:cNvPr>
          <p:cNvGrpSpPr/>
          <p:nvPr/>
        </p:nvGrpSpPr>
        <p:grpSpPr>
          <a:xfrm>
            <a:off x="1881145" y="2164661"/>
            <a:ext cx="2074979" cy="2528677"/>
            <a:chOff x="1004845" y="1985470"/>
            <a:chExt cx="2074979" cy="2528677"/>
          </a:xfrm>
        </p:grpSpPr>
        <p:grpSp>
          <p:nvGrpSpPr>
            <p:cNvPr id="24" name="Agrupar 23">
              <a:extLst>
                <a:ext uri="{FF2B5EF4-FFF2-40B4-BE49-F238E27FC236}">
                  <a16:creationId xmlns:a16="http://schemas.microsoft.com/office/drawing/2014/main" id="{5FD3C399-9CAC-46A1-E3F2-FC2C61228DDE}"/>
                </a:ext>
              </a:extLst>
            </p:cNvPr>
            <p:cNvGrpSpPr/>
            <p:nvPr/>
          </p:nvGrpSpPr>
          <p:grpSpPr>
            <a:xfrm>
              <a:off x="1072823" y="2489942"/>
              <a:ext cx="1586188" cy="1586188"/>
              <a:chOff x="380096" y="2203615"/>
              <a:chExt cx="1586188" cy="1586188"/>
            </a:xfrm>
          </p:grpSpPr>
          <p:grpSp>
            <p:nvGrpSpPr>
              <p:cNvPr id="20" name="Agrupar 19">
                <a:extLst>
                  <a:ext uri="{FF2B5EF4-FFF2-40B4-BE49-F238E27FC236}">
                    <a16:creationId xmlns:a16="http://schemas.microsoft.com/office/drawing/2014/main" id="{93C771C3-0835-F324-1158-1EBDC5C0B652}"/>
                  </a:ext>
                </a:extLst>
              </p:cNvPr>
              <p:cNvGrpSpPr/>
              <p:nvPr/>
            </p:nvGrpSpPr>
            <p:grpSpPr>
              <a:xfrm>
                <a:off x="777077" y="2805524"/>
                <a:ext cx="641967" cy="531032"/>
                <a:chOff x="830417" y="2439764"/>
                <a:chExt cx="641967" cy="531032"/>
              </a:xfrm>
            </p:grpSpPr>
            <p:sp>
              <p:nvSpPr>
                <p:cNvPr id="4" name="Elipse 3">
                  <a:extLst>
                    <a:ext uri="{FF2B5EF4-FFF2-40B4-BE49-F238E27FC236}">
                      <a16:creationId xmlns:a16="http://schemas.microsoft.com/office/drawing/2014/main" id="{14CC1078-F607-DC58-9B67-136311298617}"/>
                    </a:ext>
                  </a:extLst>
                </p:cNvPr>
                <p:cNvSpPr/>
                <p:nvPr/>
              </p:nvSpPr>
              <p:spPr>
                <a:xfrm>
                  <a:off x="1246909" y="2586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Elipse 4">
                  <a:extLst>
                    <a:ext uri="{FF2B5EF4-FFF2-40B4-BE49-F238E27FC236}">
                      <a16:creationId xmlns:a16="http://schemas.microsoft.com/office/drawing/2014/main" id="{425CBDA4-5445-153E-DCFE-1F4F35D90F0E}"/>
                    </a:ext>
                  </a:extLst>
                </p:cNvPr>
                <p:cNvSpPr/>
                <p:nvPr/>
              </p:nvSpPr>
              <p:spPr>
                <a:xfrm>
                  <a:off x="1364384" y="24697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a:extLst>
                    <a:ext uri="{FF2B5EF4-FFF2-40B4-BE49-F238E27FC236}">
                      <a16:creationId xmlns:a16="http://schemas.microsoft.com/office/drawing/2014/main" id="{77D181AA-E99D-CB7D-0B65-2DE47F6B03F9}"/>
                    </a:ext>
                  </a:extLst>
                </p:cNvPr>
                <p:cNvSpPr/>
                <p:nvPr/>
              </p:nvSpPr>
              <p:spPr>
                <a:xfrm>
                  <a:off x="1400384" y="262218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FF7D567C-6B02-80CA-A762-FC5E6B6A8526}"/>
                    </a:ext>
                  </a:extLst>
                </p:cNvPr>
                <p:cNvSpPr/>
                <p:nvPr/>
              </p:nvSpPr>
              <p:spPr>
                <a:xfrm>
                  <a:off x="1185718" y="273223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lipse 7">
                  <a:extLst>
                    <a:ext uri="{FF2B5EF4-FFF2-40B4-BE49-F238E27FC236}">
                      <a16:creationId xmlns:a16="http://schemas.microsoft.com/office/drawing/2014/main" id="{0AA0C671-5F74-6EDF-E0AF-1F75B592D88E}"/>
                    </a:ext>
                  </a:extLst>
                </p:cNvPr>
                <p:cNvSpPr/>
                <p:nvPr/>
              </p:nvSpPr>
              <p:spPr>
                <a:xfrm>
                  <a:off x="1303193" y="268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8">
                  <a:extLst>
                    <a:ext uri="{FF2B5EF4-FFF2-40B4-BE49-F238E27FC236}">
                      <a16:creationId xmlns:a16="http://schemas.microsoft.com/office/drawing/2014/main" id="{DDF73995-5FC3-2570-E45E-300C1C149B29}"/>
                    </a:ext>
                  </a:extLst>
                </p:cNvPr>
                <p:cNvSpPr/>
                <p:nvPr/>
              </p:nvSpPr>
              <p:spPr>
                <a:xfrm>
                  <a:off x="1216652" y="24397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9">
                  <a:extLst>
                    <a:ext uri="{FF2B5EF4-FFF2-40B4-BE49-F238E27FC236}">
                      <a16:creationId xmlns:a16="http://schemas.microsoft.com/office/drawing/2014/main" id="{879A7C83-82C4-3EAA-A83A-644899A95BD1}"/>
                    </a:ext>
                  </a:extLst>
                </p:cNvPr>
                <p:cNvSpPr/>
                <p:nvPr/>
              </p:nvSpPr>
              <p:spPr>
                <a:xfrm>
                  <a:off x="1069582" y="265986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10">
                  <a:extLst>
                    <a:ext uri="{FF2B5EF4-FFF2-40B4-BE49-F238E27FC236}">
                      <a16:creationId xmlns:a16="http://schemas.microsoft.com/office/drawing/2014/main" id="{1743FD27-1751-5F60-F073-3BF972029021}"/>
                    </a:ext>
                  </a:extLst>
                </p:cNvPr>
                <p:cNvSpPr/>
                <p:nvPr/>
              </p:nvSpPr>
              <p:spPr>
                <a:xfrm>
                  <a:off x="126719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11">
                  <a:extLst>
                    <a:ext uri="{FF2B5EF4-FFF2-40B4-BE49-F238E27FC236}">
                      <a16:creationId xmlns:a16="http://schemas.microsoft.com/office/drawing/2014/main" id="{2C084BB1-8068-0B1C-FCD1-FD92083BD6E8}"/>
                    </a:ext>
                  </a:extLst>
                </p:cNvPr>
                <p:cNvSpPr/>
                <p:nvPr/>
              </p:nvSpPr>
              <p:spPr>
                <a:xfrm>
                  <a:off x="1149216" y="2826428"/>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12">
                  <a:extLst>
                    <a:ext uri="{FF2B5EF4-FFF2-40B4-BE49-F238E27FC236}">
                      <a16:creationId xmlns:a16="http://schemas.microsoft.com/office/drawing/2014/main" id="{397D706B-28A7-A058-02BE-4FFCEAEAB73C}"/>
                    </a:ext>
                  </a:extLst>
                </p:cNvPr>
                <p:cNvSpPr/>
                <p:nvPr/>
              </p:nvSpPr>
              <p:spPr>
                <a:xfrm>
                  <a:off x="1033582" y="25042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13">
                  <a:extLst>
                    <a:ext uri="{FF2B5EF4-FFF2-40B4-BE49-F238E27FC236}">
                      <a16:creationId xmlns:a16="http://schemas.microsoft.com/office/drawing/2014/main" id="{4378D75D-0F73-7BE1-F614-E7715A5B1D94}"/>
                    </a:ext>
                  </a:extLst>
                </p:cNvPr>
                <p:cNvSpPr/>
                <p:nvPr/>
              </p:nvSpPr>
              <p:spPr>
                <a:xfrm>
                  <a:off x="966041" y="278053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14">
                  <a:extLst>
                    <a:ext uri="{FF2B5EF4-FFF2-40B4-BE49-F238E27FC236}">
                      <a16:creationId xmlns:a16="http://schemas.microsoft.com/office/drawing/2014/main" id="{22B87ED7-C106-37F2-7EA9-D7FBF8606509}"/>
                    </a:ext>
                  </a:extLst>
                </p:cNvPr>
                <p:cNvSpPr/>
                <p:nvPr/>
              </p:nvSpPr>
              <p:spPr>
                <a:xfrm>
                  <a:off x="1058469" y="276258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lipse 15">
                  <a:extLst>
                    <a:ext uri="{FF2B5EF4-FFF2-40B4-BE49-F238E27FC236}">
                      <a16:creationId xmlns:a16="http://schemas.microsoft.com/office/drawing/2014/main" id="{04567DBC-CC43-C371-2227-4EA75550C407}"/>
                    </a:ext>
                  </a:extLst>
                </p:cNvPr>
                <p:cNvSpPr/>
                <p:nvPr/>
              </p:nvSpPr>
              <p:spPr>
                <a:xfrm>
                  <a:off x="1026173" y="2898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lipse 16">
                  <a:extLst>
                    <a:ext uri="{FF2B5EF4-FFF2-40B4-BE49-F238E27FC236}">
                      <a16:creationId xmlns:a16="http://schemas.microsoft.com/office/drawing/2014/main" id="{C4C256BD-DBA0-5AF6-0EE1-040F307B6401}"/>
                    </a:ext>
                  </a:extLst>
                </p:cNvPr>
                <p:cNvSpPr/>
                <p:nvPr/>
              </p:nvSpPr>
              <p:spPr>
                <a:xfrm>
                  <a:off x="928255" y="266544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lipse 17">
                  <a:extLst>
                    <a:ext uri="{FF2B5EF4-FFF2-40B4-BE49-F238E27FC236}">
                      <a16:creationId xmlns:a16="http://schemas.microsoft.com/office/drawing/2014/main" id="{7468804E-70F3-C584-2663-3BE64BAADE89}"/>
                    </a:ext>
                  </a:extLst>
                </p:cNvPr>
                <p:cNvSpPr/>
                <p:nvPr/>
              </p:nvSpPr>
              <p:spPr>
                <a:xfrm>
                  <a:off x="839931" y="286279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lipse 18">
                  <a:extLst>
                    <a:ext uri="{FF2B5EF4-FFF2-40B4-BE49-F238E27FC236}">
                      <a16:creationId xmlns:a16="http://schemas.microsoft.com/office/drawing/2014/main" id="{434F2F08-8BB5-BD8C-4560-12256B31D20C}"/>
                    </a:ext>
                  </a:extLst>
                </p:cNvPr>
                <p:cNvSpPr/>
                <p:nvPr/>
              </p:nvSpPr>
              <p:spPr>
                <a:xfrm>
                  <a:off x="830417" y="2744167"/>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22" name="Conector de Seta Reta 21">
                <a:extLst>
                  <a:ext uri="{FF2B5EF4-FFF2-40B4-BE49-F238E27FC236}">
                    <a16:creationId xmlns:a16="http://schemas.microsoft.com/office/drawing/2014/main" id="{75CDA29F-A726-4BD2-A970-A0F2B5E0905A}"/>
                  </a:ext>
                </a:extLst>
              </p:cNvPr>
              <p:cNvCxnSpPr/>
              <p:nvPr/>
            </p:nvCxnSpPr>
            <p:spPr>
              <a:xfrm>
                <a:off x="380096" y="3789803"/>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A8B647F-6E99-69EA-33A4-A0DC8848B4AF}"/>
                  </a:ext>
                </a:extLst>
              </p:cNvPr>
              <p:cNvCxnSpPr>
                <a:cxnSpLocks/>
              </p:cNvCxnSpPr>
              <p:nvPr/>
            </p:nvCxnSpPr>
            <p:spPr>
              <a:xfrm rot="16200000" flipV="1">
                <a:off x="-412998" y="2996709"/>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CaixaDeTexto 24">
              <a:extLst>
                <a:ext uri="{FF2B5EF4-FFF2-40B4-BE49-F238E27FC236}">
                  <a16:creationId xmlns:a16="http://schemas.microsoft.com/office/drawing/2014/main" id="{43953375-96E5-EA0D-8FDD-20A37197AA7D}"/>
                </a:ext>
              </a:extLst>
            </p:cNvPr>
            <p:cNvSpPr txBox="1"/>
            <p:nvPr/>
          </p:nvSpPr>
          <p:spPr>
            <a:xfrm>
              <a:off x="1004845" y="1985470"/>
              <a:ext cx="2002976" cy="461665"/>
            </a:xfrm>
            <a:prstGeom prst="rect">
              <a:avLst/>
            </a:prstGeom>
            <a:noFill/>
          </p:spPr>
          <p:txBody>
            <a:bodyPr wrap="square" rtlCol="0">
              <a:spAutoFit/>
            </a:bodyPr>
            <a:lstStyle/>
            <a:p>
              <a:pPr algn="ctr"/>
              <a:r>
                <a:rPr lang="pt-BR" sz="1200" dirty="0"/>
                <a:t>Distribuição das imagens que ocorrem naturalmente</a:t>
              </a:r>
            </a:p>
          </p:txBody>
        </p:sp>
        <p:sp>
          <p:nvSpPr>
            <p:cNvPr id="26" name="Elipse 25">
              <a:extLst>
                <a:ext uri="{FF2B5EF4-FFF2-40B4-BE49-F238E27FC236}">
                  <a16:creationId xmlns:a16="http://schemas.microsoft.com/office/drawing/2014/main" id="{65D0EBD8-2616-CC1A-B6DB-186E94D6E664}"/>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DF51038F-B086-5365-15DC-0F4F1DFA1029}"/>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grpSp>
      <p:grpSp>
        <p:nvGrpSpPr>
          <p:cNvPr id="99" name="Agrupar 98">
            <a:extLst>
              <a:ext uri="{FF2B5EF4-FFF2-40B4-BE49-F238E27FC236}">
                <a16:creationId xmlns:a16="http://schemas.microsoft.com/office/drawing/2014/main" id="{683926DE-005A-7359-F551-AF5D6480162D}"/>
              </a:ext>
            </a:extLst>
          </p:cNvPr>
          <p:cNvGrpSpPr/>
          <p:nvPr/>
        </p:nvGrpSpPr>
        <p:grpSpPr>
          <a:xfrm>
            <a:off x="5840685" y="1888164"/>
            <a:ext cx="2500355" cy="2765755"/>
            <a:chOff x="1004844" y="1985470"/>
            <a:chExt cx="2500355" cy="2765755"/>
          </a:xfrm>
        </p:grpSpPr>
        <p:sp>
          <p:nvSpPr>
            <p:cNvPr id="21" name="Elipse 20">
              <a:extLst>
                <a:ext uri="{FF2B5EF4-FFF2-40B4-BE49-F238E27FC236}">
                  <a16:creationId xmlns:a16="http://schemas.microsoft.com/office/drawing/2014/main" id="{7E6B24D7-C1F6-4246-0EF9-968E30F7EAC2}"/>
                </a:ext>
              </a:extLst>
            </p:cNvPr>
            <p:cNvSpPr/>
            <p:nvPr/>
          </p:nvSpPr>
          <p:spPr>
            <a:xfrm>
              <a:off x="1886296" y="3238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Elipse 28">
              <a:extLst>
                <a:ext uri="{FF2B5EF4-FFF2-40B4-BE49-F238E27FC236}">
                  <a16:creationId xmlns:a16="http://schemas.microsoft.com/office/drawing/2014/main" id="{59496284-157F-FC3F-68EF-97BE851E4562}"/>
                </a:ext>
              </a:extLst>
            </p:cNvPr>
            <p:cNvSpPr/>
            <p:nvPr/>
          </p:nvSpPr>
          <p:spPr>
            <a:xfrm>
              <a:off x="2003771" y="31218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Elipse 29">
              <a:extLst>
                <a:ext uri="{FF2B5EF4-FFF2-40B4-BE49-F238E27FC236}">
                  <a16:creationId xmlns:a16="http://schemas.microsoft.com/office/drawing/2014/main" id="{A293896A-5E91-4F8F-B7FE-F36285A64232}"/>
                </a:ext>
              </a:extLst>
            </p:cNvPr>
            <p:cNvSpPr/>
            <p:nvPr/>
          </p:nvSpPr>
          <p:spPr>
            <a:xfrm>
              <a:off x="2039771" y="327426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Elipse 30">
              <a:extLst>
                <a:ext uri="{FF2B5EF4-FFF2-40B4-BE49-F238E27FC236}">
                  <a16:creationId xmlns:a16="http://schemas.microsoft.com/office/drawing/2014/main" id="{61241D2E-83F5-D613-A72E-C7F7849523FC}"/>
                </a:ext>
              </a:extLst>
            </p:cNvPr>
            <p:cNvSpPr/>
            <p:nvPr/>
          </p:nvSpPr>
          <p:spPr>
            <a:xfrm>
              <a:off x="1825105" y="3384319"/>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Elipse 31">
              <a:extLst>
                <a:ext uri="{FF2B5EF4-FFF2-40B4-BE49-F238E27FC236}">
                  <a16:creationId xmlns:a16="http://schemas.microsoft.com/office/drawing/2014/main" id="{E2A691A5-7EA1-8F19-7883-A7BCF3ACA90C}"/>
                </a:ext>
              </a:extLst>
            </p:cNvPr>
            <p:cNvSpPr/>
            <p:nvPr/>
          </p:nvSpPr>
          <p:spPr>
            <a:xfrm>
              <a:off x="1942580" y="333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Elipse 32">
              <a:extLst>
                <a:ext uri="{FF2B5EF4-FFF2-40B4-BE49-F238E27FC236}">
                  <a16:creationId xmlns:a16="http://schemas.microsoft.com/office/drawing/2014/main" id="{05D596CC-B270-EF64-1D72-788A9DDCCBD9}"/>
                </a:ext>
              </a:extLst>
            </p:cNvPr>
            <p:cNvSpPr/>
            <p:nvPr/>
          </p:nvSpPr>
          <p:spPr>
            <a:xfrm>
              <a:off x="1856039" y="30918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Elipse 33">
              <a:extLst>
                <a:ext uri="{FF2B5EF4-FFF2-40B4-BE49-F238E27FC236}">
                  <a16:creationId xmlns:a16="http://schemas.microsoft.com/office/drawing/2014/main" id="{9E5B50B1-A906-C2A1-D4EA-0928CCE1AE54}"/>
                </a:ext>
              </a:extLst>
            </p:cNvPr>
            <p:cNvSpPr/>
            <p:nvPr/>
          </p:nvSpPr>
          <p:spPr>
            <a:xfrm>
              <a:off x="1708969" y="331195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Elipse 34">
              <a:extLst>
                <a:ext uri="{FF2B5EF4-FFF2-40B4-BE49-F238E27FC236}">
                  <a16:creationId xmlns:a16="http://schemas.microsoft.com/office/drawing/2014/main" id="{26932FB9-337E-78A2-0F5A-670B4EF3BC84}"/>
                </a:ext>
              </a:extLst>
            </p:cNvPr>
            <p:cNvSpPr/>
            <p:nvPr/>
          </p:nvSpPr>
          <p:spPr>
            <a:xfrm>
              <a:off x="190658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Elipse 35">
              <a:extLst>
                <a:ext uri="{FF2B5EF4-FFF2-40B4-BE49-F238E27FC236}">
                  <a16:creationId xmlns:a16="http://schemas.microsoft.com/office/drawing/2014/main" id="{5A4D2C07-F9D3-C505-7464-3FECA1E43D54}"/>
                </a:ext>
              </a:extLst>
            </p:cNvPr>
            <p:cNvSpPr/>
            <p:nvPr/>
          </p:nvSpPr>
          <p:spPr>
            <a:xfrm>
              <a:off x="1788603" y="3478515"/>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Elipse 36">
              <a:extLst>
                <a:ext uri="{FF2B5EF4-FFF2-40B4-BE49-F238E27FC236}">
                  <a16:creationId xmlns:a16="http://schemas.microsoft.com/office/drawing/2014/main" id="{51CC02DB-B8F4-EFD9-AB2C-25BD9533F295}"/>
                </a:ext>
              </a:extLst>
            </p:cNvPr>
            <p:cNvSpPr/>
            <p:nvPr/>
          </p:nvSpPr>
          <p:spPr>
            <a:xfrm>
              <a:off x="1672969" y="31563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Elipse 37">
              <a:extLst>
                <a:ext uri="{FF2B5EF4-FFF2-40B4-BE49-F238E27FC236}">
                  <a16:creationId xmlns:a16="http://schemas.microsoft.com/office/drawing/2014/main" id="{A3E3A5FC-8F8B-7181-5A00-797F1E95F9AB}"/>
                </a:ext>
              </a:extLst>
            </p:cNvPr>
            <p:cNvSpPr/>
            <p:nvPr/>
          </p:nvSpPr>
          <p:spPr>
            <a:xfrm>
              <a:off x="1605428" y="3432622"/>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Elipse 38">
              <a:extLst>
                <a:ext uri="{FF2B5EF4-FFF2-40B4-BE49-F238E27FC236}">
                  <a16:creationId xmlns:a16="http://schemas.microsoft.com/office/drawing/2014/main" id="{74244D15-F542-41C9-FB33-6A11C98098DF}"/>
                </a:ext>
              </a:extLst>
            </p:cNvPr>
            <p:cNvSpPr/>
            <p:nvPr/>
          </p:nvSpPr>
          <p:spPr>
            <a:xfrm>
              <a:off x="1697856" y="341467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Elipse 39">
              <a:extLst>
                <a:ext uri="{FF2B5EF4-FFF2-40B4-BE49-F238E27FC236}">
                  <a16:creationId xmlns:a16="http://schemas.microsoft.com/office/drawing/2014/main" id="{F9787957-CD53-71B8-2607-4A3F7C276C35}"/>
                </a:ext>
              </a:extLst>
            </p:cNvPr>
            <p:cNvSpPr/>
            <p:nvPr/>
          </p:nvSpPr>
          <p:spPr>
            <a:xfrm>
              <a:off x="1665560" y="3550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Elipse 40">
              <a:extLst>
                <a:ext uri="{FF2B5EF4-FFF2-40B4-BE49-F238E27FC236}">
                  <a16:creationId xmlns:a16="http://schemas.microsoft.com/office/drawing/2014/main" id="{69A5AD62-B23F-6E14-8FA7-42F0E6C45D8E}"/>
                </a:ext>
              </a:extLst>
            </p:cNvPr>
            <p:cNvSpPr/>
            <p:nvPr/>
          </p:nvSpPr>
          <p:spPr>
            <a:xfrm>
              <a:off x="1567642" y="3317536"/>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Elipse 41">
              <a:extLst>
                <a:ext uri="{FF2B5EF4-FFF2-40B4-BE49-F238E27FC236}">
                  <a16:creationId xmlns:a16="http://schemas.microsoft.com/office/drawing/2014/main" id="{A161AD16-68FA-AC2A-5DD6-5EFFE197A5A8}"/>
                </a:ext>
              </a:extLst>
            </p:cNvPr>
            <p:cNvSpPr/>
            <p:nvPr/>
          </p:nvSpPr>
          <p:spPr>
            <a:xfrm>
              <a:off x="1479318" y="3514883"/>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Elipse 42">
              <a:extLst>
                <a:ext uri="{FF2B5EF4-FFF2-40B4-BE49-F238E27FC236}">
                  <a16:creationId xmlns:a16="http://schemas.microsoft.com/office/drawing/2014/main" id="{B83A89A4-FB99-9C56-11D6-F1830CB46E55}"/>
                </a:ext>
              </a:extLst>
            </p:cNvPr>
            <p:cNvSpPr/>
            <p:nvPr/>
          </p:nvSpPr>
          <p:spPr>
            <a:xfrm>
              <a:off x="1469804" y="3396254"/>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4" name="Conector de Seta Reta 43">
              <a:extLst>
                <a:ext uri="{FF2B5EF4-FFF2-40B4-BE49-F238E27FC236}">
                  <a16:creationId xmlns:a16="http://schemas.microsoft.com/office/drawing/2014/main" id="{FE315456-08C6-44A0-6C74-734BADD36ABD}"/>
                </a:ext>
              </a:extLst>
            </p:cNvPr>
            <p:cNvCxnSpPr/>
            <p:nvPr/>
          </p:nvCxnSpPr>
          <p:spPr>
            <a:xfrm>
              <a:off x="1072823" y="4076130"/>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7178A17B-58A9-E680-19D2-559D3749D73E}"/>
                </a:ext>
              </a:extLst>
            </p:cNvPr>
            <p:cNvCxnSpPr>
              <a:cxnSpLocks/>
            </p:cNvCxnSpPr>
            <p:nvPr/>
          </p:nvCxnSpPr>
          <p:spPr>
            <a:xfrm rot="16200000" flipV="1">
              <a:off x="279729" y="3283036"/>
              <a:ext cx="158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314F9452-6325-B253-839A-CEC1ED64342C}"/>
                </a:ext>
              </a:extLst>
            </p:cNvPr>
            <p:cNvSpPr txBox="1"/>
            <p:nvPr/>
          </p:nvSpPr>
          <p:spPr>
            <a:xfrm>
              <a:off x="1004844" y="1985470"/>
              <a:ext cx="2119353" cy="461665"/>
            </a:xfrm>
            <a:prstGeom prst="rect">
              <a:avLst/>
            </a:prstGeom>
            <a:noFill/>
          </p:spPr>
          <p:txBody>
            <a:bodyPr wrap="square" rtlCol="0">
              <a:spAutoFit/>
            </a:bodyPr>
            <a:lstStyle/>
            <a:p>
              <a:pPr algn="ctr"/>
              <a:r>
                <a:rPr lang="pt-BR" sz="1200" dirty="0"/>
                <a:t>Distribuição das imagens que ocorrem naturalmente + ruído</a:t>
              </a:r>
            </a:p>
          </p:txBody>
        </p:sp>
        <p:sp>
          <p:nvSpPr>
            <p:cNvPr id="47" name="Elipse 46">
              <a:extLst>
                <a:ext uri="{FF2B5EF4-FFF2-40B4-BE49-F238E27FC236}">
                  <a16:creationId xmlns:a16="http://schemas.microsoft.com/office/drawing/2014/main" id="{4743AD69-887E-AB4F-BCB9-94BFAE87A8AB}"/>
                </a:ext>
              </a:extLst>
            </p:cNvPr>
            <p:cNvSpPr/>
            <p:nvPr/>
          </p:nvSpPr>
          <p:spPr>
            <a:xfrm>
              <a:off x="1072822" y="4341811"/>
              <a:ext cx="72000" cy="7200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91B9740-B92D-DA90-3120-500CE608BD2A}"/>
                </a:ext>
              </a:extLst>
            </p:cNvPr>
            <p:cNvSpPr txBox="1"/>
            <p:nvPr/>
          </p:nvSpPr>
          <p:spPr>
            <a:xfrm>
              <a:off x="1132356" y="4252537"/>
              <a:ext cx="1947468" cy="261610"/>
            </a:xfrm>
            <a:prstGeom prst="rect">
              <a:avLst/>
            </a:prstGeom>
            <a:noFill/>
          </p:spPr>
          <p:txBody>
            <a:bodyPr wrap="square" rtlCol="0">
              <a:spAutoFit/>
            </a:bodyPr>
            <a:lstStyle/>
            <a:p>
              <a:r>
                <a:rPr lang="pt-BR" sz="1100" dirty="0"/>
                <a:t>Imagem no espaço de imagens</a:t>
              </a:r>
            </a:p>
          </p:txBody>
        </p:sp>
        <p:sp>
          <p:nvSpPr>
            <p:cNvPr id="49" name="Elipse 48">
              <a:extLst>
                <a:ext uri="{FF2B5EF4-FFF2-40B4-BE49-F238E27FC236}">
                  <a16:creationId xmlns:a16="http://schemas.microsoft.com/office/drawing/2014/main" id="{E2FAF1F7-39E3-D133-3DB9-85ACFCD6137A}"/>
                </a:ext>
              </a:extLst>
            </p:cNvPr>
            <p:cNvSpPr/>
            <p:nvPr/>
          </p:nvSpPr>
          <p:spPr>
            <a:xfrm>
              <a:off x="2094980" y="34887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798CCA08-5424-A8E7-D866-D4EF93E102A6}"/>
                </a:ext>
              </a:extLst>
            </p:cNvPr>
            <p:cNvSpPr/>
            <p:nvPr/>
          </p:nvSpPr>
          <p:spPr>
            <a:xfrm>
              <a:off x="2160324" y="3672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4B71B764-08D5-EEFC-7995-815D6306907D}"/>
                </a:ext>
              </a:extLst>
            </p:cNvPr>
            <p:cNvSpPr/>
            <p:nvPr/>
          </p:nvSpPr>
          <p:spPr>
            <a:xfrm>
              <a:off x="2307930" y="34600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1AF9147-FD99-B139-AE2E-1C94AE812795}"/>
                </a:ext>
              </a:extLst>
            </p:cNvPr>
            <p:cNvSpPr/>
            <p:nvPr/>
          </p:nvSpPr>
          <p:spPr>
            <a:xfrm>
              <a:off x="1764771"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Elipse 52">
              <a:extLst>
                <a:ext uri="{FF2B5EF4-FFF2-40B4-BE49-F238E27FC236}">
                  <a16:creationId xmlns:a16="http://schemas.microsoft.com/office/drawing/2014/main" id="{04A8901D-88F7-9016-A5FF-F235A841F4AD}"/>
                </a:ext>
              </a:extLst>
            </p:cNvPr>
            <p:cNvSpPr/>
            <p:nvPr/>
          </p:nvSpPr>
          <p:spPr>
            <a:xfrm>
              <a:off x="1919623" y="315526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0D515813-AE87-010C-B48E-3CE29FA4EA3E}"/>
                </a:ext>
              </a:extLst>
            </p:cNvPr>
            <p:cNvSpPr/>
            <p:nvPr/>
          </p:nvSpPr>
          <p:spPr>
            <a:xfrm>
              <a:off x="2132950" y="3211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79EDDB3D-7790-A8AE-7DAF-B176DDF882CA}"/>
                </a:ext>
              </a:extLst>
            </p:cNvPr>
            <p:cNvSpPr/>
            <p:nvPr/>
          </p:nvSpPr>
          <p:spPr>
            <a:xfrm>
              <a:off x="1665560" y="286278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93663A19-2378-081C-5EB2-1074C10F051E}"/>
                </a:ext>
              </a:extLst>
            </p:cNvPr>
            <p:cNvSpPr/>
            <p:nvPr/>
          </p:nvSpPr>
          <p:spPr>
            <a:xfrm>
              <a:off x="1883623" y="29365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A1D728B-B59A-310B-01D0-3FEFBD4CFF0A}"/>
                </a:ext>
              </a:extLst>
            </p:cNvPr>
            <p:cNvSpPr/>
            <p:nvPr/>
          </p:nvSpPr>
          <p:spPr>
            <a:xfrm>
              <a:off x="1798888" y="374479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Elipse 57">
              <a:extLst>
                <a:ext uri="{FF2B5EF4-FFF2-40B4-BE49-F238E27FC236}">
                  <a16:creationId xmlns:a16="http://schemas.microsoft.com/office/drawing/2014/main" id="{0B519F65-0E48-A41F-FAC5-B9D501C299F8}"/>
                </a:ext>
              </a:extLst>
            </p:cNvPr>
            <p:cNvSpPr/>
            <p:nvPr/>
          </p:nvSpPr>
          <p:spPr>
            <a:xfrm>
              <a:off x="1994503" y="3738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Elipse 58">
              <a:extLst>
                <a:ext uri="{FF2B5EF4-FFF2-40B4-BE49-F238E27FC236}">
                  <a16:creationId xmlns:a16="http://schemas.microsoft.com/office/drawing/2014/main" id="{CA4A3EC4-32A0-5B68-E2A6-BA607383E33C}"/>
                </a:ext>
              </a:extLst>
            </p:cNvPr>
            <p:cNvSpPr/>
            <p:nvPr/>
          </p:nvSpPr>
          <p:spPr>
            <a:xfrm>
              <a:off x="2214590" y="328860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Elipse 59">
              <a:extLst>
                <a:ext uri="{FF2B5EF4-FFF2-40B4-BE49-F238E27FC236}">
                  <a16:creationId xmlns:a16="http://schemas.microsoft.com/office/drawing/2014/main" id="{722B6EB6-CF48-2A18-8DC7-E3414CB27076}"/>
                </a:ext>
              </a:extLst>
            </p:cNvPr>
            <p:cNvSpPr/>
            <p:nvPr/>
          </p:nvSpPr>
          <p:spPr>
            <a:xfrm>
              <a:off x="2205845" y="3049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Elipse 60">
              <a:extLst>
                <a:ext uri="{FF2B5EF4-FFF2-40B4-BE49-F238E27FC236}">
                  <a16:creationId xmlns:a16="http://schemas.microsoft.com/office/drawing/2014/main" id="{4A521810-BBA1-0221-BB47-332C3C4335FA}"/>
                </a:ext>
              </a:extLst>
            </p:cNvPr>
            <p:cNvSpPr/>
            <p:nvPr/>
          </p:nvSpPr>
          <p:spPr>
            <a:xfrm>
              <a:off x="1682651" y="369773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B09C146D-2E45-E24F-AC37-1D14B7B1B9A5}"/>
                </a:ext>
              </a:extLst>
            </p:cNvPr>
            <p:cNvSpPr/>
            <p:nvPr/>
          </p:nvSpPr>
          <p:spPr>
            <a:xfrm>
              <a:off x="1573184" y="31842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Elipse 62">
              <a:extLst>
                <a:ext uri="{FF2B5EF4-FFF2-40B4-BE49-F238E27FC236}">
                  <a16:creationId xmlns:a16="http://schemas.microsoft.com/office/drawing/2014/main" id="{EEDD1EA7-1FA1-C1D2-4F44-85EBCB8E0E9F}"/>
                </a:ext>
              </a:extLst>
            </p:cNvPr>
            <p:cNvSpPr/>
            <p:nvPr/>
          </p:nvSpPr>
          <p:spPr>
            <a:xfrm>
              <a:off x="2093417" y="36216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Elipse 63">
              <a:extLst>
                <a:ext uri="{FF2B5EF4-FFF2-40B4-BE49-F238E27FC236}">
                  <a16:creationId xmlns:a16="http://schemas.microsoft.com/office/drawing/2014/main" id="{1C1842B9-8E5D-031F-FB44-226AB93988C6}"/>
                </a:ext>
              </a:extLst>
            </p:cNvPr>
            <p:cNvSpPr/>
            <p:nvPr/>
          </p:nvSpPr>
          <p:spPr>
            <a:xfrm>
              <a:off x="1774938" y="297739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7CD1C0BB-91E2-2298-FB4D-F7DA7512C217}"/>
                </a:ext>
              </a:extLst>
            </p:cNvPr>
            <p:cNvSpPr/>
            <p:nvPr/>
          </p:nvSpPr>
          <p:spPr>
            <a:xfrm>
              <a:off x="1780969" y="2801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3313DB11-B745-A9AF-52E1-06C30A12E3FF}"/>
                </a:ext>
              </a:extLst>
            </p:cNvPr>
            <p:cNvSpPr/>
            <p:nvPr/>
          </p:nvSpPr>
          <p:spPr>
            <a:xfrm>
              <a:off x="2057417" y="28733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7CB4AD7D-5BC8-BB77-4A31-3EB25D612B38}"/>
                </a:ext>
              </a:extLst>
            </p:cNvPr>
            <p:cNvSpPr/>
            <p:nvPr/>
          </p:nvSpPr>
          <p:spPr>
            <a:xfrm>
              <a:off x="1433804" y="295013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Elipse 67">
              <a:extLst>
                <a:ext uri="{FF2B5EF4-FFF2-40B4-BE49-F238E27FC236}">
                  <a16:creationId xmlns:a16="http://schemas.microsoft.com/office/drawing/2014/main" id="{3E5BB03A-6ECB-A73D-CC7C-1C3735498D93}"/>
                </a:ext>
              </a:extLst>
            </p:cNvPr>
            <p:cNvSpPr/>
            <p:nvPr/>
          </p:nvSpPr>
          <p:spPr>
            <a:xfrm>
              <a:off x="1563878" y="3026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Elipse 68">
              <a:extLst>
                <a:ext uri="{FF2B5EF4-FFF2-40B4-BE49-F238E27FC236}">
                  <a16:creationId xmlns:a16="http://schemas.microsoft.com/office/drawing/2014/main" id="{F7A4D9F9-9024-04AF-5E5A-0AACB9AF11C5}"/>
                </a:ext>
              </a:extLst>
            </p:cNvPr>
            <p:cNvSpPr/>
            <p:nvPr/>
          </p:nvSpPr>
          <p:spPr>
            <a:xfrm>
              <a:off x="1377857" y="316158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36B12EAA-C7C1-102C-4E1D-20A9FFFCFD93}"/>
                </a:ext>
              </a:extLst>
            </p:cNvPr>
            <p:cNvSpPr/>
            <p:nvPr/>
          </p:nvSpPr>
          <p:spPr>
            <a:xfrm>
              <a:off x="1313691" y="327687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Elipse 70">
              <a:extLst>
                <a:ext uri="{FF2B5EF4-FFF2-40B4-BE49-F238E27FC236}">
                  <a16:creationId xmlns:a16="http://schemas.microsoft.com/office/drawing/2014/main" id="{5AB4CED2-0EA9-7D60-5A52-276698E5EA86}"/>
                </a:ext>
              </a:extLst>
            </p:cNvPr>
            <p:cNvSpPr/>
            <p:nvPr/>
          </p:nvSpPr>
          <p:spPr>
            <a:xfrm>
              <a:off x="1345797" y="344571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Elipse 71">
              <a:extLst>
                <a:ext uri="{FF2B5EF4-FFF2-40B4-BE49-F238E27FC236}">
                  <a16:creationId xmlns:a16="http://schemas.microsoft.com/office/drawing/2014/main" id="{673FC819-1326-DFDA-B5DF-DDE4D38FA871}"/>
                </a:ext>
              </a:extLst>
            </p:cNvPr>
            <p:cNvSpPr/>
            <p:nvPr/>
          </p:nvSpPr>
          <p:spPr>
            <a:xfrm>
              <a:off x="1505804" y="36664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1C6DF0CE-53A5-3052-C5CA-6EE2962C3DE9}"/>
                </a:ext>
              </a:extLst>
            </p:cNvPr>
            <p:cNvSpPr/>
            <p:nvPr/>
          </p:nvSpPr>
          <p:spPr>
            <a:xfrm>
              <a:off x="1811053" y="36286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3A1BCC08-6AB1-6E43-D307-7052DCCC32FB}"/>
                </a:ext>
              </a:extLst>
            </p:cNvPr>
            <p:cNvSpPr/>
            <p:nvPr/>
          </p:nvSpPr>
          <p:spPr>
            <a:xfrm>
              <a:off x="2008002" y="30054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Elipse 74">
              <a:extLst>
                <a:ext uri="{FF2B5EF4-FFF2-40B4-BE49-F238E27FC236}">
                  <a16:creationId xmlns:a16="http://schemas.microsoft.com/office/drawing/2014/main" id="{3AE01AAC-65B0-F7AB-8C8A-DA70E9BDFBE1}"/>
                </a:ext>
              </a:extLst>
            </p:cNvPr>
            <p:cNvSpPr/>
            <p:nvPr/>
          </p:nvSpPr>
          <p:spPr>
            <a:xfrm>
              <a:off x="1486789" y="2837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B92928E1-DF5C-4EB3-6FC5-E8316EBB49B6}"/>
                </a:ext>
              </a:extLst>
            </p:cNvPr>
            <p:cNvSpPr/>
            <p:nvPr/>
          </p:nvSpPr>
          <p:spPr>
            <a:xfrm>
              <a:off x="1639189" y="29895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Elipse 76">
              <a:extLst>
                <a:ext uri="{FF2B5EF4-FFF2-40B4-BE49-F238E27FC236}">
                  <a16:creationId xmlns:a16="http://schemas.microsoft.com/office/drawing/2014/main" id="{17D67366-CD98-0AEA-6AE7-C267484CD01E}"/>
                </a:ext>
              </a:extLst>
            </p:cNvPr>
            <p:cNvSpPr/>
            <p:nvPr/>
          </p:nvSpPr>
          <p:spPr>
            <a:xfrm>
              <a:off x="1725721" y="306097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69A377FC-FD18-ADAC-3572-D7D2425F4C8B}"/>
                </a:ext>
              </a:extLst>
            </p:cNvPr>
            <p:cNvSpPr/>
            <p:nvPr/>
          </p:nvSpPr>
          <p:spPr>
            <a:xfrm>
              <a:off x="1972002" y="324259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Elipse 78">
              <a:extLst>
                <a:ext uri="{FF2B5EF4-FFF2-40B4-BE49-F238E27FC236}">
                  <a16:creationId xmlns:a16="http://schemas.microsoft.com/office/drawing/2014/main" id="{ACDDE14E-CC52-7111-5246-52AC5BC5A905}"/>
                </a:ext>
              </a:extLst>
            </p:cNvPr>
            <p:cNvSpPr/>
            <p:nvPr/>
          </p:nvSpPr>
          <p:spPr>
            <a:xfrm>
              <a:off x="2106090" y="336050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Elipse 79">
              <a:extLst>
                <a:ext uri="{FF2B5EF4-FFF2-40B4-BE49-F238E27FC236}">
                  <a16:creationId xmlns:a16="http://schemas.microsoft.com/office/drawing/2014/main" id="{338056E9-0563-B1FF-B554-3037BF94DD1B}"/>
                </a:ext>
              </a:extLst>
            </p:cNvPr>
            <p:cNvSpPr/>
            <p:nvPr/>
          </p:nvSpPr>
          <p:spPr>
            <a:xfrm>
              <a:off x="2248789" y="359914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Elipse 80">
              <a:extLst>
                <a:ext uri="{FF2B5EF4-FFF2-40B4-BE49-F238E27FC236}">
                  <a16:creationId xmlns:a16="http://schemas.microsoft.com/office/drawing/2014/main" id="{FE5010D7-AFC3-6F6D-2378-D1C18DE948C1}"/>
                </a:ext>
              </a:extLst>
            </p:cNvPr>
            <p:cNvSpPr/>
            <p:nvPr/>
          </p:nvSpPr>
          <p:spPr>
            <a:xfrm>
              <a:off x="1325807" y="305586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Elipse 81">
              <a:extLst>
                <a:ext uri="{FF2B5EF4-FFF2-40B4-BE49-F238E27FC236}">
                  <a16:creationId xmlns:a16="http://schemas.microsoft.com/office/drawing/2014/main" id="{B54670E1-DDF6-4847-8D4A-4B06D561B596}"/>
                </a:ext>
              </a:extLst>
            </p:cNvPr>
            <p:cNvSpPr/>
            <p:nvPr/>
          </p:nvSpPr>
          <p:spPr>
            <a:xfrm>
              <a:off x="1983801" y="34479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Elipse 82">
              <a:extLst>
                <a:ext uri="{FF2B5EF4-FFF2-40B4-BE49-F238E27FC236}">
                  <a16:creationId xmlns:a16="http://schemas.microsoft.com/office/drawing/2014/main" id="{CB6FA826-0C40-6EBC-7516-5C27E3191E37}"/>
                </a:ext>
              </a:extLst>
            </p:cNvPr>
            <p:cNvSpPr/>
            <p:nvPr/>
          </p:nvSpPr>
          <p:spPr>
            <a:xfrm>
              <a:off x="1563878" y="3570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Elipse 83">
              <a:extLst>
                <a:ext uri="{FF2B5EF4-FFF2-40B4-BE49-F238E27FC236}">
                  <a16:creationId xmlns:a16="http://schemas.microsoft.com/office/drawing/2014/main" id="{45D55CCE-7251-43CF-2CE0-E30124AAFEB3}"/>
                </a:ext>
              </a:extLst>
            </p:cNvPr>
            <p:cNvSpPr/>
            <p:nvPr/>
          </p:nvSpPr>
          <p:spPr>
            <a:xfrm>
              <a:off x="1361807" y="360658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Elipse 84">
              <a:extLst>
                <a:ext uri="{FF2B5EF4-FFF2-40B4-BE49-F238E27FC236}">
                  <a16:creationId xmlns:a16="http://schemas.microsoft.com/office/drawing/2014/main" id="{F41BEFA6-F302-1091-3C90-E5A95F960BED}"/>
                </a:ext>
              </a:extLst>
            </p:cNvPr>
            <p:cNvSpPr/>
            <p:nvPr/>
          </p:nvSpPr>
          <p:spPr>
            <a:xfrm>
              <a:off x="1661856" y="379802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Elipse 85">
              <a:extLst>
                <a:ext uri="{FF2B5EF4-FFF2-40B4-BE49-F238E27FC236}">
                  <a16:creationId xmlns:a16="http://schemas.microsoft.com/office/drawing/2014/main" id="{A245C392-8166-B38E-B3D5-1F2B37FAF602}"/>
                </a:ext>
              </a:extLst>
            </p:cNvPr>
            <p:cNvSpPr/>
            <p:nvPr/>
          </p:nvSpPr>
          <p:spPr>
            <a:xfrm>
              <a:off x="2284789" y="31981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0D9F5B36-F4B3-AC69-F39C-A97CC4422B5E}"/>
                </a:ext>
              </a:extLst>
            </p:cNvPr>
            <p:cNvSpPr/>
            <p:nvPr/>
          </p:nvSpPr>
          <p:spPr>
            <a:xfrm>
              <a:off x="1927358" y="27671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3776FFFA-A02C-FBE9-F8EA-DAC2A23D24BF}"/>
                </a:ext>
              </a:extLst>
            </p:cNvPr>
            <p:cNvSpPr/>
            <p:nvPr/>
          </p:nvSpPr>
          <p:spPr>
            <a:xfrm>
              <a:off x="1608569" y="276148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Elipse 88">
              <a:extLst>
                <a:ext uri="{FF2B5EF4-FFF2-40B4-BE49-F238E27FC236}">
                  <a16:creationId xmlns:a16="http://schemas.microsoft.com/office/drawing/2014/main" id="{288E2BEC-0A8D-DF8E-4FAA-44B276934770}"/>
                </a:ext>
              </a:extLst>
            </p:cNvPr>
            <p:cNvSpPr/>
            <p:nvPr/>
          </p:nvSpPr>
          <p:spPr>
            <a:xfrm>
              <a:off x="1455379" y="32470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Elipse 89">
              <a:extLst>
                <a:ext uri="{FF2B5EF4-FFF2-40B4-BE49-F238E27FC236}">
                  <a16:creationId xmlns:a16="http://schemas.microsoft.com/office/drawing/2014/main" id="{401325F7-DD4D-2FFC-C1EE-9C80A42C4C10}"/>
                </a:ext>
              </a:extLst>
            </p:cNvPr>
            <p:cNvSpPr/>
            <p:nvPr/>
          </p:nvSpPr>
          <p:spPr>
            <a:xfrm>
              <a:off x="2195211" y="292653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Elipse 90">
              <a:extLst>
                <a:ext uri="{FF2B5EF4-FFF2-40B4-BE49-F238E27FC236}">
                  <a16:creationId xmlns:a16="http://schemas.microsoft.com/office/drawing/2014/main" id="{513988BD-FAED-2804-071B-2F928A0910C1}"/>
                </a:ext>
              </a:extLst>
            </p:cNvPr>
            <p:cNvSpPr/>
            <p:nvPr/>
          </p:nvSpPr>
          <p:spPr>
            <a:xfrm>
              <a:off x="1807355" y="3292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Elipse 91">
              <a:extLst>
                <a:ext uri="{FF2B5EF4-FFF2-40B4-BE49-F238E27FC236}">
                  <a16:creationId xmlns:a16="http://schemas.microsoft.com/office/drawing/2014/main" id="{199002A3-F4FB-0157-54DD-AB3D507764DC}"/>
                </a:ext>
              </a:extLst>
            </p:cNvPr>
            <p:cNvSpPr/>
            <p:nvPr/>
          </p:nvSpPr>
          <p:spPr>
            <a:xfrm>
              <a:off x="1607561" y="325687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Elipse 92">
              <a:extLst>
                <a:ext uri="{FF2B5EF4-FFF2-40B4-BE49-F238E27FC236}">
                  <a16:creationId xmlns:a16="http://schemas.microsoft.com/office/drawing/2014/main" id="{89AED64A-21F1-F3DA-E110-C53A4496FED8}"/>
                </a:ext>
              </a:extLst>
            </p:cNvPr>
            <p:cNvSpPr/>
            <p:nvPr/>
          </p:nvSpPr>
          <p:spPr>
            <a:xfrm>
              <a:off x="1879355" y="382756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Elipse 93">
              <a:extLst>
                <a:ext uri="{FF2B5EF4-FFF2-40B4-BE49-F238E27FC236}">
                  <a16:creationId xmlns:a16="http://schemas.microsoft.com/office/drawing/2014/main" id="{4DDBECFA-926A-1A07-9529-8028BF9B10F3}"/>
                </a:ext>
              </a:extLst>
            </p:cNvPr>
            <p:cNvSpPr/>
            <p:nvPr/>
          </p:nvSpPr>
          <p:spPr>
            <a:xfrm>
              <a:off x="1922503" y="36575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Elipse 94">
              <a:extLst>
                <a:ext uri="{FF2B5EF4-FFF2-40B4-BE49-F238E27FC236}">
                  <a16:creationId xmlns:a16="http://schemas.microsoft.com/office/drawing/2014/main" id="{13D3FD27-DDDB-3070-B22A-A69698D2B4D1}"/>
                </a:ext>
              </a:extLst>
            </p:cNvPr>
            <p:cNvSpPr/>
            <p:nvPr/>
          </p:nvSpPr>
          <p:spPr>
            <a:xfrm>
              <a:off x="2319084" y="330076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Elipse 95">
              <a:extLst>
                <a:ext uri="{FF2B5EF4-FFF2-40B4-BE49-F238E27FC236}">
                  <a16:creationId xmlns:a16="http://schemas.microsoft.com/office/drawing/2014/main" id="{35A8490D-B0A3-06AA-45EE-266A6CF5F6D7}"/>
                </a:ext>
              </a:extLst>
            </p:cNvPr>
            <p:cNvSpPr/>
            <p:nvPr/>
          </p:nvSpPr>
          <p:spPr>
            <a:xfrm>
              <a:off x="1444947" y="308436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Elipse 96">
              <a:extLst>
                <a:ext uri="{FF2B5EF4-FFF2-40B4-BE49-F238E27FC236}">
                  <a16:creationId xmlns:a16="http://schemas.microsoft.com/office/drawing/2014/main" id="{BCBD6E21-B42E-6073-C12D-41C9ED74C1BE}"/>
                </a:ext>
              </a:extLst>
            </p:cNvPr>
            <p:cNvSpPr/>
            <p:nvPr/>
          </p:nvSpPr>
          <p:spPr>
            <a:xfrm>
              <a:off x="1226332" y="3360567"/>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Elipse 97">
              <a:extLst>
                <a:ext uri="{FF2B5EF4-FFF2-40B4-BE49-F238E27FC236}">
                  <a16:creationId xmlns:a16="http://schemas.microsoft.com/office/drawing/2014/main" id="{FF2EA559-2BCC-3800-901F-724189F61119}"/>
                </a:ext>
              </a:extLst>
            </p:cNvPr>
            <p:cNvSpPr/>
            <p:nvPr/>
          </p:nvSpPr>
          <p:spPr>
            <a:xfrm>
              <a:off x="1226332" y="31565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Elipse 99">
              <a:extLst>
                <a:ext uri="{FF2B5EF4-FFF2-40B4-BE49-F238E27FC236}">
                  <a16:creationId xmlns:a16="http://schemas.microsoft.com/office/drawing/2014/main" id="{F6ACE40A-A22C-A662-938D-D18F040758E8}"/>
                </a:ext>
              </a:extLst>
            </p:cNvPr>
            <p:cNvSpPr/>
            <p:nvPr/>
          </p:nvSpPr>
          <p:spPr>
            <a:xfrm>
              <a:off x="1697856" y="34709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Elipse 100">
              <a:extLst>
                <a:ext uri="{FF2B5EF4-FFF2-40B4-BE49-F238E27FC236}">
                  <a16:creationId xmlns:a16="http://schemas.microsoft.com/office/drawing/2014/main" id="{441BB7A0-67AE-BFC3-FB90-FE820D747360}"/>
                </a:ext>
              </a:extLst>
            </p:cNvPr>
            <p:cNvSpPr/>
            <p:nvPr/>
          </p:nvSpPr>
          <p:spPr>
            <a:xfrm>
              <a:off x="1869241" y="341105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Elipse 101">
              <a:extLst>
                <a:ext uri="{FF2B5EF4-FFF2-40B4-BE49-F238E27FC236}">
                  <a16:creationId xmlns:a16="http://schemas.microsoft.com/office/drawing/2014/main" id="{3D4D14FB-F2D1-539E-EAAD-FF7BE0CC0D9F}"/>
                </a:ext>
              </a:extLst>
            </p:cNvPr>
            <p:cNvSpPr/>
            <p:nvPr/>
          </p:nvSpPr>
          <p:spPr>
            <a:xfrm>
              <a:off x="1530592" y="347078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3" name="Elipse 102">
              <a:extLst>
                <a:ext uri="{FF2B5EF4-FFF2-40B4-BE49-F238E27FC236}">
                  <a16:creationId xmlns:a16="http://schemas.microsoft.com/office/drawing/2014/main" id="{2B20325C-569D-76B8-3326-17295529D65E}"/>
                </a:ext>
              </a:extLst>
            </p:cNvPr>
            <p:cNvSpPr/>
            <p:nvPr/>
          </p:nvSpPr>
          <p:spPr>
            <a:xfrm>
              <a:off x="1803043" y="3118639"/>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4" name="Elipse 103">
              <a:extLst>
                <a:ext uri="{FF2B5EF4-FFF2-40B4-BE49-F238E27FC236}">
                  <a16:creationId xmlns:a16="http://schemas.microsoft.com/office/drawing/2014/main" id="{7C1CF892-9D7E-CCDD-5079-17137363F78C}"/>
                </a:ext>
              </a:extLst>
            </p:cNvPr>
            <p:cNvSpPr/>
            <p:nvPr/>
          </p:nvSpPr>
          <p:spPr>
            <a:xfrm>
              <a:off x="1582772" y="338183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Elipse 104">
              <a:extLst>
                <a:ext uri="{FF2B5EF4-FFF2-40B4-BE49-F238E27FC236}">
                  <a16:creationId xmlns:a16="http://schemas.microsoft.com/office/drawing/2014/main" id="{CE500195-2B8E-4B34-E3ED-2FA6433AD1BF}"/>
                </a:ext>
              </a:extLst>
            </p:cNvPr>
            <p:cNvSpPr/>
            <p:nvPr/>
          </p:nvSpPr>
          <p:spPr>
            <a:xfrm>
              <a:off x="1395637"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Elipse 105">
              <a:extLst>
                <a:ext uri="{FF2B5EF4-FFF2-40B4-BE49-F238E27FC236}">
                  <a16:creationId xmlns:a16="http://schemas.microsoft.com/office/drawing/2014/main" id="{89E7F745-3794-E85F-B302-0ECC5BB2F66C}"/>
                </a:ext>
              </a:extLst>
            </p:cNvPr>
            <p:cNvSpPr/>
            <p:nvPr/>
          </p:nvSpPr>
          <p:spPr>
            <a:xfrm>
              <a:off x="1527878" y="378515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Elipse 106">
              <a:extLst>
                <a:ext uri="{FF2B5EF4-FFF2-40B4-BE49-F238E27FC236}">
                  <a16:creationId xmlns:a16="http://schemas.microsoft.com/office/drawing/2014/main" id="{54842650-A35E-348C-E110-C280A34FC9F9}"/>
                </a:ext>
              </a:extLst>
            </p:cNvPr>
            <p:cNvSpPr/>
            <p:nvPr/>
          </p:nvSpPr>
          <p:spPr>
            <a:xfrm>
              <a:off x="2005153" y="354322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Elipse 107">
              <a:extLst>
                <a:ext uri="{FF2B5EF4-FFF2-40B4-BE49-F238E27FC236}">
                  <a16:creationId xmlns:a16="http://schemas.microsoft.com/office/drawing/2014/main" id="{36ECA749-78DE-A38B-A59B-07C96ACE4A0B}"/>
                </a:ext>
              </a:extLst>
            </p:cNvPr>
            <p:cNvSpPr/>
            <p:nvPr/>
          </p:nvSpPr>
          <p:spPr>
            <a:xfrm>
              <a:off x="1697236" y="3347523"/>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Elipse 108">
              <a:extLst>
                <a:ext uri="{FF2B5EF4-FFF2-40B4-BE49-F238E27FC236}">
                  <a16:creationId xmlns:a16="http://schemas.microsoft.com/office/drawing/2014/main" id="{688C7B26-0A3F-2EC5-818A-1996B9B7210A}"/>
                </a:ext>
              </a:extLst>
            </p:cNvPr>
            <p:cNvSpPr/>
            <p:nvPr/>
          </p:nvSpPr>
          <p:spPr>
            <a:xfrm>
              <a:off x="1624511" y="311779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Elipse 109">
              <a:extLst>
                <a:ext uri="{FF2B5EF4-FFF2-40B4-BE49-F238E27FC236}">
                  <a16:creationId xmlns:a16="http://schemas.microsoft.com/office/drawing/2014/main" id="{1A160F34-9AC1-8A4B-00BD-6395E917BE3F}"/>
                </a:ext>
              </a:extLst>
            </p:cNvPr>
            <p:cNvSpPr/>
            <p:nvPr/>
          </p:nvSpPr>
          <p:spPr>
            <a:xfrm>
              <a:off x="1803043" y="354854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Elipse 110">
              <a:extLst>
                <a:ext uri="{FF2B5EF4-FFF2-40B4-BE49-F238E27FC236}">
                  <a16:creationId xmlns:a16="http://schemas.microsoft.com/office/drawing/2014/main" id="{74607826-6510-CB5E-C2B4-93DCC146163B}"/>
                </a:ext>
              </a:extLst>
            </p:cNvPr>
            <p:cNvSpPr/>
            <p:nvPr/>
          </p:nvSpPr>
          <p:spPr>
            <a:xfrm>
              <a:off x="1922296" y="349955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2" name="Elipse 111">
              <a:extLst>
                <a:ext uri="{FF2B5EF4-FFF2-40B4-BE49-F238E27FC236}">
                  <a16:creationId xmlns:a16="http://schemas.microsoft.com/office/drawing/2014/main" id="{F613F316-DB9E-804D-3381-71F34D79A29D}"/>
                </a:ext>
              </a:extLst>
            </p:cNvPr>
            <p:cNvSpPr/>
            <p:nvPr/>
          </p:nvSpPr>
          <p:spPr>
            <a:xfrm>
              <a:off x="1964206" y="3347136"/>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Elipse 112">
              <a:extLst>
                <a:ext uri="{FF2B5EF4-FFF2-40B4-BE49-F238E27FC236}">
                  <a16:creationId xmlns:a16="http://schemas.microsoft.com/office/drawing/2014/main" id="{D960C705-36E7-B46B-0BFC-206DAD104AE4}"/>
                </a:ext>
              </a:extLst>
            </p:cNvPr>
            <p:cNvSpPr/>
            <p:nvPr/>
          </p:nvSpPr>
          <p:spPr>
            <a:xfrm>
              <a:off x="2060828" y="317081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4" name="Elipse 113">
              <a:extLst>
                <a:ext uri="{FF2B5EF4-FFF2-40B4-BE49-F238E27FC236}">
                  <a16:creationId xmlns:a16="http://schemas.microsoft.com/office/drawing/2014/main" id="{BF16A717-0EA4-770B-4641-5F35DB10E52F}"/>
                </a:ext>
              </a:extLst>
            </p:cNvPr>
            <p:cNvSpPr/>
            <p:nvPr/>
          </p:nvSpPr>
          <p:spPr>
            <a:xfrm>
              <a:off x="2193370" y="342354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5" name="Elipse 114">
              <a:extLst>
                <a:ext uri="{FF2B5EF4-FFF2-40B4-BE49-F238E27FC236}">
                  <a16:creationId xmlns:a16="http://schemas.microsoft.com/office/drawing/2014/main" id="{B1B091E4-F474-2C5B-DE7D-288F93461252}"/>
                </a:ext>
              </a:extLst>
            </p:cNvPr>
            <p:cNvSpPr/>
            <p:nvPr/>
          </p:nvSpPr>
          <p:spPr>
            <a:xfrm>
              <a:off x="1782479" y="289096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6" name="Elipse 115">
              <a:extLst>
                <a:ext uri="{FF2B5EF4-FFF2-40B4-BE49-F238E27FC236}">
                  <a16:creationId xmlns:a16="http://schemas.microsoft.com/office/drawing/2014/main" id="{50A6B710-12FE-D165-0C46-4EB72A5CC118}"/>
                </a:ext>
              </a:extLst>
            </p:cNvPr>
            <p:cNvSpPr/>
            <p:nvPr/>
          </p:nvSpPr>
          <p:spPr>
            <a:xfrm>
              <a:off x="2102320" y="301799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Elipse 116">
              <a:extLst>
                <a:ext uri="{FF2B5EF4-FFF2-40B4-BE49-F238E27FC236}">
                  <a16:creationId xmlns:a16="http://schemas.microsoft.com/office/drawing/2014/main" id="{F1BF1FA1-C01C-0B87-2E86-83CF6C11CE02}"/>
                </a:ext>
              </a:extLst>
            </p:cNvPr>
            <p:cNvSpPr/>
            <p:nvPr/>
          </p:nvSpPr>
          <p:spPr>
            <a:xfrm>
              <a:off x="1755000" y="2694720"/>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8" name="Elipse 117">
              <a:extLst>
                <a:ext uri="{FF2B5EF4-FFF2-40B4-BE49-F238E27FC236}">
                  <a16:creationId xmlns:a16="http://schemas.microsoft.com/office/drawing/2014/main" id="{ABB507EB-8BE6-5FF5-AA72-A0D802590B4C}"/>
                </a:ext>
              </a:extLst>
            </p:cNvPr>
            <p:cNvSpPr/>
            <p:nvPr/>
          </p:nvSpPr>
          <p:spPr>
            <a:xfrm>
              <a:off x="2093417" y="3784808"/>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9" name="CaixaDeTexto 118">
              <a:extLst>
                <a:ext uri="{FF2B5EF4-FFF2-40B4-BE49-F238E27FC236}">
                  <a16:creationId xmlns:a16="http://schemas.microsoft.com/office/drawing/2014/main" id="{4CC7642C-F2E3-8A47-184F-1ECEF9222F86}"/>
                </a:ext>
              </a:extLst>
            </p:cNvPr>
            <p:cNvSpPr txBox="1"/>
            <p:nvPr/>
          </p:nvSpPr>
          <p:spPr>
            <a:xfrm>
              <a:off x="1119682" y="4489615"/>
              <a:ext cx="2385517" cy="261610"/>
            </a:xfrm>
            <a:prstGeom prst="rect">
              <a:avLst/>
            </a:prstGeom>
            <a:noFill/>
          </p:spPr>
          <p:txBody>
            <a:bodyPr wrap="square" rtlCol="0">
              <a:spAutoFit/>
            </a:bodyPr>
            <a:lstStyle/>
            <a:p>
              <a:r>
                <a:rPr lang="pt-BR" sz="1100" dirty="0"/>
                <a:t>Imagem no espaço de imagens + ruído</a:t>
              </a:r>
            </a:p>
          </p:txBody>
        </p:sp>
        <p:sp>
          <p:nvSpPr>
            <p:cNvPr id="120" name="Elipse 119">
              <a:extLst>
                <a:ext uri="{FF2B5EF4-FFF2-40B4-BE49-F238E27FC236}">
                  <a16:creationId xmlns:a16="http://schemas.microsoft.com/office/drawing/2014/main" id="{EFEA4FDC-549C-038C-5CA1-A6AE6F750100}"/>
                </a:ext>
              </a:extLst>
            </p:cNvPr>
            <p:cNvSpPr/>
            <p:nvPr/>
          </p:nvSpPr>
          <p:spPr>
            <a:xfrm>
              <a:off x="1072822" y="4578774"/>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03306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7B09-854B-7D3F-E0B5-DD514EC14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43946-08F1-0E66-DF08-010E428914B2}"/>
              </a:ext>
            </a:extLst>
          </p:cNvPr>
          <p:cNvSpPr>
            <a:spLocks noGrp="1"/>
          </p:cNvSpPr>
          <p:nvPr>
            <p:ph type="title"/>
          </p:nvPr>
        </p:nvSpPr>
        <p:spPr/>
        <p:txBody>
          <a:bodyPr/>
          <a:lstStyle/>
          <a:p>
            <a:r>
              <a:rPr lang="pt-BR" dirty="0"/>
              <a:t>Termodinâmica de não equilíbrio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EC2ED89-52AF-8866-52C1-BE31A8879094}"/>
                  </a:ext>
                </a:extLst>
              </p:cNvPr>
              <p:cNvSpPr>
                <a:spLocks noGrp="1"/>
              </p:cNvSpPr>
              <p:nvPr>
                <p:ph idx="1"/>
              </p:nvPr>
            </p:nvSpPr>
            <p:spPr>
              <a:xfrm>
                <a:off x="5367528" y="1825624"/>
                <a:ext cx="6685926" cy="5032375"/>
              </a:xfrm>
            </p:spPr>
            <p:txBody>
              <a:bodyPr>
                <a:normAutofit/>
              </a:bodyPr>
              <a:lstStyle/>
              <a:p>
                <a:r>
                  <a:rPr lang="pt-BR" dirty="0"/>
                  <a:t>Ao adicionar repetidamente ruído às imagens, a distribuição se </a:t>
                </a:r>
                <a:r>
                  <a:rPr lang="pt-BR" b="1" i="1" dirty="0">
                    <a:solidFill>
                      <a:srgbClr val="7030A0"/>
                    </a:solidFill>
                  </a:rPr>
                  <a:t>difunde</a:t>
                </a:r>
                <a:r>
                  <a:rPr lang="pt-BR" dirty="0"/>
                  <a:t> para o resto do espaço de imagens, até que a nuvem se torne praticamente </a:t>
                </a:r>
                <a:r>
                  <a:rPr lang="pt-BR" b="1" i="1" dirty="0">
                    <a:solidFill>
                      <a:srgbClr val="7030A0"/>
                    </a:solidFill>
                  </a:rPr>
                  <a:t>indistinguível de uma distribuição Gaussiana</a:t>
                </a:r>
                <a:r>
                  <a:rPr lang="pt-BR" dirty="0"/>
                  <a:t>, </a:t>
                </a:r>
                <a14:m>
                  <m:oMath xmlns:m="http://schemas.openxmlformats.org/officeDocument/2006/math">
                    <m:r>
                      <a:rPr lang="el-GR" b="0" i="1" smtClean="0">
                        <a:latin typeface="Cambria Math" panose="02040503050406030204" pitchFamily="18" charset="0"/>
                        <a:ea typeface="Cambria Math" panose="02040503050406030204" pitchFamily="18" charset="0"/>
                      </a:rPr>
                      <m:t>𝛮</m:t>
                    </m:r>
                    <m:d>
                      <m:dPr>
                        <m:ctrlPr>
                          <a:rPr lang="pt-BR" b="0" i="1" smtClean="0">
                            <a:latin typeface="Cambria Math" panose="02040503050406030204" pitchFamily="18" charset="0"/>
                            <a:ea typeface="Cambria Math" panose="02040503050406030204" pitchFamily="18" charset="0"/>
                          </a:rPr>
                        </m:ctrlPr>
                      </m:dPr>
                      <m:e>
                        <m:r>
                          <a:rPr lang="pt-BR" b="1" i="1" smtClean="0">
                            <a:latin typeface="Cambria Math" panose="02040503050406030204" pitchFamily="18" charset="0"/>
                            <a:ea typeface="Cambria Math" panose="02040503050406030204" pitchFamily="18" charset="0"/>
                          </a:rPr>
                          <m:t>𝟎</m:t>
                        </m:r>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𝑰</m:t>
                        </m:r>
                      </m:e>
                    </m:d>
                  </m:oMath>
                </a14:m>
                <a:r>
                  <a:rPr lang="pt-BR" dirty="0"/>
                  <a:t>.</a:t>
                </a:r>
              </a:p>
              <a:p>
                <a:pPr lvl="1">
                  <a:buFont typeface="Wingdings" panose="05000000000000000000" pitchFamily="2" charset="2"/>
                  <a:buChar char="§"/>
                </a:pPr>
                <a14:m>
                  <m:oMath xmlns:m="http://schemas.openxmlformats.org/officeDocument/2006/math">
                    <m:r>
                      <a:rPr lang="el-GR" i="1">
                        <a:latin typeface="Cambria Math" panose="02040503050406030204" pitchFamily="18" charset="0"/>
                        <a:ea typeface="Cambria Math" panose="02040503050406030204" pitchFamily="18" charset="0"/>
                      </a:rPr>
                      <m:t>𝛮</m:t>
                    </m:r>
                  </m:oMath>
                </a14:m>
                <a:r>
                  <a:rPr lang="pt-BR" dirty="0"/>
                  <a:t>, em geral, é uma distribuição multidimensional, onde </a:t>
                </a:r>
                <a14:m>
                  <m:oMath xmlns:m="http://schemas.openxmlformats.org/officeDocument/2006/math">
                    <m:r>
                      <a:rPr lang="pt-BR" b="1" i="1">
                        <a:latin typeface="Cambria Math" panose="02040503050406030204" pitchFamily="18" charset="0"/>
                        <a:ea typeface="Cambria Math" panose="02040503050406030204" pitchFamily="18" charset="0"/>
                      </a:rPr>
                      <m:t>𝟎</m:t>
                    </m:r>
                  </m:oMath>
                </a14:m>
                <a:r>
                  <a:rPr lang="pt-BR" dirty="0"/>
                  <a:t> é o vetor de médias e </a:t>
                </a:r>
                <a14:m>
                  <m:oMath xmlns:m="http://schemas.openxmlformats.org/officeDocument/2006/math">
                    <m:r>
                      <a:rPr lang="pt-BR" b="1" i="1">
                        <a:latin typeface="Cambria Math" panose="02040503050406030204" pitchFamily="18" charset="0"/>
                        <a:ea typeface="Cambria Math" panose="02040503050406030204" pitchFamily="18" charset="0"/>
                      </a:rPr>
                      <m:t>𝑰</m:t>
                    </m:r>
                  </m:oMath>
                </a14:m>
                <a:r>
                  <a:rPr lang="pt-BR" dirty="0"/>
                  <a:t> é a matriz identidade.</a:t>
                </a:r>
              </a:p>
            </p:txBody>
          </p:sp>
        </mc:Choice>
        <mc:Fallback xmlns="">
          <p:sp>
            <p:nvSpPr>
              <p:cNvPr id="3" name="Espaço Reservado para Conteúdo 2">
                <a:extLst>
                  <a:ext uri="{FF2B5EF4-FFF2-40B4-BE49-F238E27FC236}">
                    <a16:creationId xmlns:a16="http://schemas.microsoft.com/office/drawing/2014/main" id="{AEC2ED89-52AF-8866-52C1-BE31A8879094}"/>
                  </a:ext>
                </a:extLst>
              </p:cNvPr>
              <p:cNvSpPr>
                <a:spLocks noGrp="1" noRot="1" noChangeAspect="1" noMove="1" noResize="1" noEditPoints="1" noAdjustHandles="1" noChangeArrowheads="1" noChangeShapeType="1" noTextEdit="1"/>
              </p:cNvSpPr>
              <p:nvPr>
                <p:ph idx="1"/>
              </p:nvPr>
            </p:nvSpPr>
            <p:spPr>
              <a:xfrm>
                <a:off x="5367528" y="1825624"/>
                <a:ext cx="6685926" cy="5032375"/>
              </a:xfrm>
              <a:blipFill>
                <a:blip r:embed="rId2"/>
                <a:stretch>
                  <a:fillRect l="-1642" t="-1937" r="-639"/>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6AC202B1-8E00-2CA2-01D9-59B2D637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02" y="1953754"/>
            <a:ext cx="3516850" cy="3928313"/>
          </a:xfrm>
          <a:prstGeom prst="rect">
            <a:avLst/>
          </a:prstGeom>
        </p:spPr>
      </p:pic>
    </p:spTree>
    <p:extLst>
      <p:ext uri="{BB962C8B-B14F-4D97-AF65-F5344CB8AC3E}">
        <p14:creationId xmlns:p14="http://schemas.microsoft.com/office/powerpoint/2010/main" val="28432778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11688</TotalTime>
  <Words>6806</Words>
  <Application>Microsoft Office PowerPoint</Application>
  <PresentationFormat>Widescreen</PresentationFormat>
  <Paragraphs>595</Paragraphs>
  <Slides>87</Slides>
  <Notes>34</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87</vt:i4>
      </vt:variant>
    </vt:vector>
  </HeadingPairs>
  <TitlesOfParts>
    <vt:vector size="101" baseType="lpstr">
      <vt:lpstr>Arial</vt:lpstr>
      <vt:lpstr>Calibri</vt:lpstr>
      <vt:lpstr>Calibri Light</vt:lpstr>
      <vt:lpstr>Cambria Math</vt:lpstr>
      <vt:lpstr>Charter</vt:lpstr>
      <vt:lpstr>Google Sans</vt:lpstr>
      <vt:lpstr>Graphik</vt:lpstr>
      <vt:lpstr>Inter</vt:lpstr>
      <vt:lpstr>MonumentGrotesk</vt:lpstr>
      <vt:lpstr>Roboto</vt:lpstr>
      <vt:lpstr>Söhne</vt:lpstr>
      <vt:lpstr>Verdana</vt:lpstr>
      <vt:lpstr>Wingdings</vt:lpstr>
      <vt:lpstr>Tema do Office</vt:lpstr>
      <vt:lpstr>TP558 - Tópicos avançados em Machine Learning: Diffusion Models</vt:lpstr>
      <vt:lpstr>Introdução</vt:lpstr>
      <vt:lpstr>Introdução</vt:lpstr>
      <vt:lpstr>Introdução</vt:lpstr>
      <vt:lpstr>Introdução</vt:lpstr>
      <vt:lpstr>Introdução</vt:lpstr>
      <vt:lpstr>Introdução</vt:lpstr>
      <vt:lpstr>Termodinâmica de não equilíbrio</vt:lpstr>
      <vt:lpstr>Termodinâmica de não equilíbrio</vt:lpstr>
      <vt:lpstr>Termodinâmica de não equilíbrio</vt:lpstr>
      <vt:lpstr>Termodinâmica de não equilíbrio</vt:lpstr>
      <vt:lpstr>Termodinâmica de não equilíbrio</vt:lpstr>
      <vt:lpstr>Modelos de difusão</vt:lpstr>
      <vt:lpstr>Modelos de difusão</vt:lpstr>
      <vt:lpstr>Processo de difusão direta</vt:lpstr>
      <vt:lpstr>Processo de difusão direta</vt:lpstr>
      <vt:lpstr>Processo de difusão direta</vt:lpstr>
      <vt:lpstr>Processo de difusão direta</vt:lpstr>
      <vt:lpstr>Processo de difusão direta</vt:lpstr>
      <vt:lpstr>Processo de difusão reversa</vt:lpstr>
      <vt:lpstr>Processo de difusão reversa</vt:lpstr>
      <vt:lpstr>Apresentação do PowerPoint</vt:lpstr>
      <vt:lpstr>Processo de difusão reversa</vt:lpstr>
      <vt:lpstr>Processo de difusão reversa</vt:lpstr>
      <vt:lpstr>Apresentação do PowerPoint</vt:lpstr>
      <vt:lpstr>Processo de difusão reversa</vt:lpstr>
      <vt:lpstr>Processo de difusão reversa</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Treinando um modelo de difusão</vt:lpstr>
      <vt:lpstr>O algoritmo de treinamento</vt:lpstr>
      <vt:lpstr>O algoritmo de amostragem (i.e., geração)</vt:lpstr>
      <vt:lpstr>O algoritmo de amostragem (i.e., geração)</vt:lpstr>
      <vt:lpstr>Detalhes do algoritmo de amostragem</vt:lpstr>
      <vt:lpstr>Detalhes do algoritmo de amostragem</vt:lpstr>
      <vt:lpstr>Apresentação do PowerPoint</vt:lpstr>
      <vt:lpstr>U-Net</vt:lpstr>
      <vt:lpstr>U-Net</vt:lpstr>
      <vt:lpstr>U-Net</vt:lpstr>
      <vt:lpstr>U-Net</vt:lpstr>
      <vt:lpstr>U-Net</vt:lpstr>
      <vt:lpstr>U-Net</vt:lpstr>
      <vt:lpstr>U-Net</vt:lpstr>
      <vt:lpstr>U-Net</vt:lpstr>
      <vt:lpstr>U-Net: Codificador</vt:lpstr>
      <vt:lpstr>U-Net: Codificador</vt:lpstr>
      <vt:lpstr>U-Net: Decodificador</vt:lpstr>
      <vt:lpstr>U-Net: Decodificador</vt:lpstr>
      <vt:lpstr>U-Net: Decodificador</vt:lpstr>
      <vt:lpstr>U-Net: Skip Connections</vt:lpstr>
      <vt:lpstr>U-Net: Skip Connections</vt:lpstr>
      <vt:lpstr>U-Net: Skip Connections</vt:lpstr>
      <vt:lpstr>U-Net: Informação temporal</vt:lpstr>
      <vt:lpstr>U-Net: Informação temporal</vt:lpstr>
      <vt:lpstr>U-Net: Informação temporal</vt:lpstr>
      <vt:lpstr>Positional embeddings</vt:lpstr>
      <vt:lpstr>Positional embeddings</vt:lpstr>
      <vt:lpstr>Vantagens</vt:lpstr>
      <vt:lpstr>Desvantagens</vt:lpstr>
      <vt:lpstr>Aplicações</vt:lpstr>
      <vt:lpstr>Aplicações</vt:lpstr>
      <vt:lpstr>Aplicações</vt:lpstr>
      <vt:lpstr>Comparação com outros algoritmos</vt:lpstr>
      <vt:lpstr>Comparação com outros algoritmos</vt:lpstr>
      <vt:lpstr>Outros modelos generativos</vt:lpstr>
      <vt:lpstr>Exemplos</vt:lpstr>
      <vt:lpstr>Exemplos</vt:lpstr>
      <vt:lpstr>Exemplos</vt:lpstr>
      <vt:lpstr>Exemplos</vt:lpstr>
      <vt:lpstr>Exemplos</vt:lpstr>
      <vt:lpstr>Quiz</vt:lpstr>
      <vt:lpstr>Referências</vt:lpstr>
      <vt:lpstr>Apresentação do PowerPoint</vt:lpstr>
      <vt:lpstr>Apresentação do PowerPoint</vt:lpstr>
      <vt:lpstr>Apresentação do PowerPoint</vt:lpstr>
      <vt:lpstr>O truque de reparametrização</vt:lpstr>
      <vt:lpstr>O truque de reparametrização</vt:lpstr>
      <vt:lpstr>O truque de reparametrização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2148</cp:revision>
  <dcterms:created xsi:type="dcterms:W3CDTF">2020-01-20T13:50:05Z</dcterms:created>
  <dcterms:modified xsi:type="dcterms:W3CDTF">2024-03-21T17:24:19Z</dcterms:modified>
</cp:coreProperties>
</file>